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5143500" cx="9144000"/>
  <p:notesSz cx="6858000" cy="9144000"/>
  <p:embeddedFontLst>
    <p:embeddedFont>
      <p:font typeface="Robot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Roboto-regular.fntdata"/><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Roboto-italic.fntdata"/><Relationship Id="rId21" Type="http://schemas.openxmlformats.org/officeDocument/2006/relationships/slide" Target="slides/slide17.xml"/><Relationship Id="rId65" Type="http://schemas.openxmlformats.org/officeDocument/2006/relationships/font" Target="fonts/Roboto-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Roboto-bold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ichard_W._Hammi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ichard_W._Hamming"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2p1puxQ" TargetMode="External"/><Relationship Id="rId3" Type="http://schemas.openxmlformats.org/officeDocument/2006/relationships/hyperlink" Target="https://www.nytimes.com/2016/12/14/magazine/the-great-ai-awakening.html?_r=1" TargetMode="External"/><Relationship Id="rId4" Type="http://schemas.openxmlformats.org/officeDocument/2006/relationships/hyperlink" Target="http://www.nature.com/nature/journal/v529/n7587/full/nature16961.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ly/2fFKoDa"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rgbClr val="333333"/>
                </a:solidFill>
                <a:highlight>
                  <a:srgbClr val="FFFFFF"/>
                </a:highlight>
              </a:rPr>
              <a:t>Key Points:</a:t>
            </a:r>
          </a:p>
          <a:p>
            <a:pPr lvl="0">
              <a:spcBef>
                <a:spcPts val="0"/>
              </a:spcBef>
              <a:buClr>
                <a:schemeClr val="dk1"/>
              </a:buClr>
              <a:buSzPct val="100000"/>
              <a:buFont typeface="Arial"/>
              <a:buNone/>
            </a:pPr>
            <a:r>
              <a:t/>
            </a:r>
            <a:endParaRPr>
              <a:solidFill>
                <a:srgbClr val="333333"/>
              </a:solidFill>
              <a:highlight>
                <a:srgbClr val="FFFFFF"/>
              </a:highlight>
            </a:endParaRPr>
          </a:p>
          <a:p>
            <a:pPr indent="-298450" lvl="0" marL="457200" rtl="0">
              <a:spcBef>
                <a:spcPts val="0"/>
              </a:spcBef>
              <a:buClr>
                <a:srgbClr val="333333"/>
              </a:buClr>
              <a:buSzPct val="100000"/>
              <a:buChar char="-"/>
            </a:pPr>
            <a:r>
              <a:rPr lang="en">
                <a:solidFill>
                  <a:srgbClr val="333333"/>
                </a:solidFill>
                <a:highlight>
                  <a:srgbClr val="FFFFFF"/>
                </a:highlight>
              </a:rPr>
              <a:t>A study prefrontal cortex activity (PFC) in macaque monkeys trained to flexibly select and integrate noisy sensory inputs towards a choice. </a:t>
            </a:r>
          </a:p>
          <a:p>
            <a:pPr indent="-298450" lvl="0" marL="457200" rtl="0">
              <a:spcBef>
                <a:spcPts val="0"/>
              </a:spcBef>
              <a:buClr>
                <a:srgbClr val="333333"/>
              </a:buClr>
              <a:buSzPct val="100000"/>
              <a:buChar char="-"/>
            </a:pPr>
            <a:r>
              <a:rPr lang="en">
                <a:solidFill>
                  <a:srgbClr val="333333"/>
                </a:solidFill>
                <a:highlight>
                  <a:srgbClr val="FFFFFF"/>
                </a:highlight>
              </a:rPr>
              <a:t>To understand how this works you need to look at the dynamics of populations of neurons..</a:t>
            </a:r>
          </a:p>
          <a:p>
            <a:pPr lvl="0" rtl="0">
              <a:spcBef>
                <a:spcPts val="0"/>
              </a:spcBef>
              <a:buNone/>
            </a:pPr>
            <a:r>
              <a:t/>
            </a:r>
            <a:endParaRPr>
              <a:solidFill>
                <a:srgbClr val="333333"/>
              </a:solidFill>
              <a:highlight>
                <a:srgbClr val="FFFFFF"/>
              </a:highlight>
            </a:endParaRPr>
          </a:p>
          <a:p>
            <a:pPr lvl="0" rtl="0">
              <a:spcBef>
                <a:spcPts val="0"/>
              </a:spcBef>
              <a:buNone/>
            </a:pPr>
            <a:r>
              <a:t/>
            </a:r>
            <a:endParaRPr>
              <a:solidFill>
                <a:srgbClr val="333333"/>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b="1" lang="en" sz="1050"/>
              <a:t>Structure</a:t>
            </a:r>
            <a:r>
              <a:rPr lang="en" sz="1050"/>
              <a:t>: The reservoirs usually consist of 100 - 1000 of </a:t>
            </a:r>
            <a:r>
              <a:rPr b="1" lang="en" sz="1050"/>
              <a:t>randomly connected</a:t>
            </a:r>
            <a:r>
              <a:rPr lang="en" sz="1050"/>
              <a:t> dynamical nodes receiving the information to be processed via input signals.</a:t>
            </a:r>
          </a:p>
          <a:p>
            <a:pPr lvl="0">
              <a:spcBef>
                <a:spcPts val="0"/>
              </a:spcBef>
              <a:buNone/>
            </a:pPr>
            <a:r>
              <a:rPr b="1" lang="en" sz="1050"/>
              <a:t>What makes it different from standard neural networks</a:t>
            </a:r>
            <a:r>
              <a:rPr lang="en" sz="1050"/>
              <a:t>: when excited by an external stimulus (i.e. the information to be processed), the reservoir might exhibit complex transient dynamics which is the essential part of this type of information processing.</a:t>
            </a:r>
          </a:p>
          <a:p>
            <a:pPr lvl="0" rtl="0">
              <a:spcBef>
                <a:spcPts val="0"/>
              </a:spcBef>
              <a:buNone/>
            </a:pPr>
            <a:r>
              <a:t/>
            </a:r>
            <a:endParaRPr sz="1050"/>
          </a:p>
          <a:p>
            <a:pPr lvl="0" rtl="0">
              <a:spcBef>
                <a:spcPts val="0"/>
              </a:spcBef>
              <a:buNone/>
            </a:pPr>
            <a:r>
              <a:rPr lang="en" sz="1050"/>
              <a:t>Nature Paper:</a:t>
            </a:r>
            <a:br>
              <a:rPr lang="en" sz="1050"/>
            </a:br>
            <a:br>
              <a:rPr lang="en" sz="1050"/>
            </a:br>
            <a:r>
              <a:rPr lang="en" sz="1050"/>
              <a:t>Here they do supervised learning for classification, with time multiplexing thus reducing the usually required large number of elements to a single nonlinear node with delayed feedback. The arrows that go back inside the Reservoir introduce nonlinearity (memory). </a:t>
            </a:r>
            <a:br>
              <a:rPr lang="en" sz="1050"/>
            </a:br>
            <a:br>
              <a:rPr lang="en" sz="1050"/>
            </a:br>
            <a:r>
              <a:rPr lang="en" sz="1050"/>
              <a:t>To efficiently solve its tasks, a reservoir should:</a:t>
            </a:r>
            <a:br>
              <a:rPr lang="en" sz="1050"/>
            </a:br>
            <a:br>
              <a:rPr lang="en" sz="1050"/>
            </a:br>
            <a:r>
              <a:rPr lang="en" sz="1050"/>
              <a:t>use of a large number of reservoir nodes that are connected to each other (several hundreds / thousands of non linear reservoir nodes to obtain good performance)</a:t>
            </a:r>
            <a:br>
              <a:rPr lang="en" sz="1050"/>
            </a:br>
            <a:r>
              <a:rPr lang="en" sz="1050"/>
              <a:t>Have fading memory (short term)</a:t>
            </a:r>
            <a:br>
              <a:rPr lang="en" sz="1050"/>
            </a:br>
            <a:r>
              <a:rPr lang="en" sz="1050"/>
              <a:t>Results of RC computations should be robust against noise.</a:t>
            </a:r>
            <a:br>
              <a:rPr lang="en" sz="1050"/>
            </a:br>
          </a:p>
          <a:p>
            <a:pPr lvl="0" rtl="0">
              <a:spcBef>
                <a:spcPts val="0"/>
              </a:spcBef>
              <a:buNone/>
            </a:pPr>
            <a:r>
              <a:t/>
            </a:r>
            <a:endParaRPr sz="1000"/>
          </a:p>
          <a:p>
            <a:pPr lvl="0" rtl="0">
              <a:spcBef>
                <a:spcPts val="0"/>
              </a:spcBef>
              <a:buClr>
                <a:schemeClr val="dk1"/>
              </a:buClr>
              <a:buSzPct val="110000"/>
              <a:buFont typeface="Arial"/>
              <a:buNone/>
            </a:pPr>
            <a:r>
              <a:rPr lang="en">
                <a:solidFill>
                  <a:schemeClr val="dk1"/>
                </a:solidFill>
              </a:rPr>
              <a:t>If information flow goes in one direction only you are dealing with FNN (Forward Neural Networks). You can represent them with acyclic graphs.</a:t>
            </a:r>
            <a:br>
              <a:rPr lang="en">
                <a:solidFill>
                  <a:schemeClr val="dk1"/>
                </a:solidFill>
              </a:rPr>
            </a:br>
            <a:r>
              <a:rPr lang="en">
                <a:solidFill>
                  <a:schemeClr val="dk1"/>
                </a:solidFill>
              </a:rPr>
              <a:t>If information flow can go in all directions you have a Recurrent Neural Network (RNN) which can be represented with a cyclic graph. -- Source: Schmidhuber, J. (2015). Deep learning in neural networks : An overview. Neural Networks, 61, 85–117.</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91666"/>
              <a:buFont typeface="Arial"/>
              <a:buNone/>
            </a:pPr>
            <a:r>
              <a:rPr lang="en" sz="1200">
                <a:solidFill>
                  <a:schemeClr val="dk1"/>
                </a:solidFill>
              </a:rPr>
              <a:t>OVERALL IMPRESSIONS: Fails completely to explain how the nonlinearity resulting from the act of “measuring the power” compares to a nonlinearity intended as memory in the system…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400"/>
              <a:t>τ</a:t>
            </a:r>
            <a:r>
              <a:rPr lang="en"/>
              <a:t>s  is the radiative lifetime of the absorber material.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400"/>
              <a:t>τ</a:t>
            </a:r>
            <a:r>
              <a:rPr lang="en"/>
              <a:t>s  is the radiative lifetime of the absorber material.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Red Rectangle =  classical preprocessing of the input (say an image) into optical pulses that can enter the photonic circuit (Encoding)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050">
                <a:solidFill>
                  <a:srgbClr val="222222"/>
                </a:solidFill>
                <a:highlight>
                  <a:srgbClr val="FFFFFF"/>
                </a:highlight>
              </a:rPr>
              <a:t>The window with these particular coefficients was proposed by </a:t>
            </a:r>
            <a:r>
              <a:rPr lang="en" sz="1050" u="sng">
                <a:solidFill>
                  <a:srgbClr val="0B0080"/>
                </a:solidFill>
                <a:highlight>
                  <a:srgbClr val="FFFFFF"/>
                </a:highlight>
                <a:hlinkClick r:id="rId2"/>
              </a:rPr>
              <a:t>Richard W. Hamming</a:t>
            </a:r>
            <a:r>
              <a:rPr lang="en" sz="1050">
                <a:solidFill>
                  <a:srgbClr val="222222"/>
                </a:solidFill>
                <a:highlight>
                  <a:srgbClr val="FFFFFF"/>
                </a:highlight>
              </a:rPr>
              <a:t>. The window is optimized to minimize the maximum (nearest) side lobe, giving it a height of about one-fifth that of the Hann window.</a:t>
            </a:r>
          </a:p>
          <a:p>
            <a:pPr lvl="0" rtl="0">
              <a:spcBef>
                <a:spcPts val="0"/>
              </a:spcBef>
              <a:buNone/>
            </a:pPr>
            <a:r>
              <a:t/>
            </a:r>
            <a:endParaRPr sz="1050">
              <a:solidFill>
                <a:srgbClr val="222222"/>
              </a:solidFill>
              <a:highlight>
                <a:srgbClr val="FFFFFF"/>
              </a:highlight>
            </a:endParaRPr>
          </a:p>
          <a:p>
            <a:pPr lvl="0" rtl="0">
              <a:spcBef>
                <a:spcPts val="0"/>
              </a:spcBef>
              <a:buNone/>
            </a:pPr>
            <a:r>
              <a:rPr lang="en" sz="1200">
                <a:solidFill>
                  <a:schemeClr val="dk1"/>
                </a:solidFill>
              </a:rPr>
              <a:t>360 sounds of vowels (data points), 50% for training, 50% for testing. </a:t>
            </a:r>
          </a:p>
          <a:p>
            <a:pPr lvl="0" rtl="0">
              <a:spcBef>
                <a:spcPts val="0"/>
              </a:spcBef>
              <a:buNone/>
            </a:pPr>
            <a:r>
              <a:t/>
            </a:r>
            <a:endParaRPr sz="1050">
              <a:solidFill>
                <a:srgbClr val="222222"/>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rgbClr val="222222"/>
                </a:solidFill>
                <a:highlight>
                  <a:srgbClr val="FFFFFF"/>
                </a:highlight>
              </a:rPr>
              <a:t>The window with these particular coefficients was proposed by </a:t>
            </a:r>
            <a:r>
              <a:rPr lang="en" sz="1050" u="sng">
                <a:solidFill>
                  <a:srgbClr val="0B0080"/>
                </a:solidFill>
                <a:highlight>
                  <a:srgbClr val="FFFFFF"/>
                </a:highlight>
                <a:hlinkClick r:id="rId2"/>
              </a:rPr>
              <a:t>Richard W. Hamming</a:t>
            </a:r>
            <a:r>
              <a:rPr lang="en" sz="1050">
                <a:solidFill>
                  <a:srgbClr val="222222"/>
                </a:solidFill>
                <a:highlight>
                  <a:srgbClr val="FFFFFF"/>
                </a:highlight>
              </a:rPr>
              <a:t>. The window is optimized to minimize the maximum (nearest) side lobe, giving it a height of about one-fifth that of the Hann window.</a:t>
            </a:r>
          </a:p>
          <a:p>
            <a:pPr lvl="0">
              <a:spcBef>
                <a:spcPts val="0"/>
              </a:spcBef>
              <a:buNone/>
            </a:pPr>
            <a:r>
              <a:t/>
            </a:r>
            <a:endParaRPr sz="1050">
              <a:solidFill>
                <a:srgbClr val="222222"/>
              </a:solidFill>
              <a:highlight>
                <a:srgbClr val="FFFFFF"/>
              </a:highlight>
            </a:endParaRPr>
          </a:p>
          <a:p>
            <a:pPr lvl="0">
              <a:spcBef>
                <a:spcPts val="0"/>
              </a:spcBef>
              <a:buNone/>
            </a:pPr>
            <a:r>
              <a:rPr lang="en" sz="1400">
                <a:solidFill>
                  <a:schemeClr val="dk1"/>
                </a:solidFill>
              </a:rPr>
              <a:t>360 sounds of vowels (data points), 50% for training, 50% for testing. </a:t>
            </a:r>
          </a:p>
          <a:p>
            <a:pPr lvl="0" rtl="0">
              <a:spcBef>
                <a:spcPts val="0"/>
              </a:spcBef>
              <a:buNone/>
            </a:pPr>
            <a:r>
              <a:t/>
            </a:r>
            <a:endParaRPr sz="1050">
              <a:solidFill>
                <a:srgbClr val="222222"/>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Correct identification ratio in percent for the vowel recognition problem with phase-encoding (σΦ) and photodetection error (σD).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spcBef>
                <a:spcPts val="0"/>
              </a:spcBef>
              <a:buClr>
                <a:schemeClr val="dk1"/>
              </a:buClr>
              <a:buSzPct val="78571"/>
              <a:buFont typeface="Arial"/>
              <a:buNone/>
            </a:pPr>
            <a:r>
              <a:rPr lang="en" sz="1400">
                <a:solidFill>
                  <a:schemeClr val="dk1"/>
                </a:solidFill>
              </a:rPr>
              <a:t>Speed doesn’t make the learning better.</a:t>
            </a:r>
          </a:p>
          <a:p>
            <a:pPr lvl="0" rtl="0" algn="ctr">
              <a:spcBef>
                <a:spcPts val="0"/>
              </a:spcBef>
              <a:buNone/>
            </a:pPr>
            <a:r>
              <a:rPr lang="en" sz="1400">
                <a:solidFill>
                  <a:schemeClr val="dk1"/>
                </a:solidFill>
              </a:rPr>
              <a:t>What makes the learning better is the encoding you use.</a:t>
            </a:r>
          </a:p>
          <a:p>
            <a:pPr lvl="0" rtl="0" algn="ctr">
              <a:spcBef>
                <a:spcPts val="0"/>
              </a:spcBef>
              <a:buNone/>
            </a:pPr>
            <a:r>
              <a:t/>
            </a:r>
            <a:endParaRPr sz="1400">
              <a:solidFill>
                <a:schemeClr val="dk1"/>
              </a:solidFill>
            </a:endParaRPr>
          </a:p>
          <a:p>
            <a:pPr lvl="0" rtl="0">
              <a:spcBef>
                <a:spcPts val="0"/>
              </a:spcBef>
              <a:buNone/>
            </a:pPr>
            <a:r>
              <a:rPr lang="en">
                <a:solidFill>
                  <a:schemeClr val="dk1"/>
                </a:solidFill>
              </a:rPr>
              <a:t>2) For example, we know that a single cortical area in macaque monkey is capable of analyzing and classifying visual patterns in just 30 ms, in spite of the fact that these neurons’ firing rates are usually below 100 Hz—i.e., less than three spikes in 30 ms.</a:t>
            </a:r>
          </a:p>
          <a:p>
            <a:pPr lvl="0" rtl="0" algn="ctr">
              <a:spcBef>
                <a:spcPts val="0"/>
              </a:spcBef>
              <a:buClr>
                <a:schemeClr val="dk1"/>
              </a:buClr>
              <a:buSzPct val="78571"/>
              <a:buFont typeface="Arial"/>
              <a:buNone/>
            </a:pPr>
            <a:r>
              <a:t/>
            </a:r>
            <a:endParaRPr sz="1400">
              <a:solidFill>
                <a:schemeClr val="dk1"/>
              </a:solidFill>
            </a:endParaRP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“However, in future implementations, the phases could be set with nonvolatile phase-change materials 45, which would require no power to maintain. With this change, the total power consumption would be limited only by the physical size, the spectral bandwidth of dispersive components (THz) and the photodetection rate (100 GHz).”</a:t>
            </a:r>
          </a:p>
          <a:p>
            <a:pPr lvl="0">
              <a:spcBef>
                <a:spcPts val="0"/>
              </a:spcBef>
              <a:buNone/>
            </a:pPr>
            <a:r>
              <a:t/>
            </a:r>
            <a:endParaRPr/>
          </a:p>
          <a:p>
            <a:pPr lvl="0">
              <a:spcBef>
                <a:spcPts val="0"/>
              </a:spcBef>
              <a:buClr>
                <a:schemeClr val="dk1"/>
              </a:buClr>
              <a:buSzPct val="91666"/>
              <a:buFont typeface="Arial"/>
              <a:buNone/>
            </a:pPr>
            <a:r>
              <a:rPr lang="en" sz="1200">
                <a:solidFill>
                  <a:schemeClr val="dk1"/>
                </a:solidFill>
              </a:rPr>
              <a:t>Each Mach-Zehnder interferometer is comprised of four phase shifters:  thermo-optic phase shift (θ) between two 50% evanescent directional couplers, followed by another phase shifter (ϕ). The splitting ratio was controlled with an internal phase shifter and the differential output phase was controlled with the external phase shifter.</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250 million synapses in IBM TrueNorth (100 mW). To compete, their photonic chip should have at least 500 million interferometers and 2 billion phase shifters and it would need 40 kW to be powered up. Even if you did not care about the petrol generator, good luck wiring 2 billion of thermal phase shifters up.</a:t>
            </a:r>
          </a:p>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17500" lvl="0" marL="457200" rtl="0">
              <a:spcBef>
                <a:spcPts val="0"/>
              </a:spcBef>
              <a:buClr>
                <a:schemeClr val="dk1"/>
              </a:buClr>
              <a:buSzPct val="100000"/>
              <a:buAutoNum type="arabicPeriod"/>
            </a:pPr>
            <a:r>
              <a:rPr lang="en" sz="1400">
                <a:solidFill>
                  <a:schemeClr val="dk1"/>
                </a:solidFill>
              </a:rPr>
              <a:t>In deep learning an all-to-all network leads to overfitting (i.e. the net does not generalize). Often half the neurons are trained in a probabilistic manner (it’s called dropout)</a:t>
            </a:r>
          </a:p>
          <a:p>
            <a:pPr indent="-317500" lvl="0" marL="457200" rtl="0">
              <a:spcBef>
                <a:spcPts val="0"/>
              </a:spcBef>
              <a:buClr>
                <a:schemeClr val="dk1"/>
              </a:buClr>
              <a:buSzPct val="100000"/>
              <a:buAutoNum type="arabicPeriod"/>
            </a:pPr>
            <a:r>
              <a:rPr lang="en" sz="1400">
                <a:solidFill>
                  <a:schemeClr val="dk1"/>
                </a:solidFill>
              </a:rPr>
              <a:t>This is an old architecture implemented in the optical domain. Because it relies on interference, light must be there all the time. In neuromorphic circuits instead you can keep the net off for a long time.</a:t>
            </a:r>
          </a:p>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sz="1400">
                <a:solidFill>
                  <a:schemeClr val="dk1"/>
                </a:solidFill>
              </a:rPr>
              <a:t>Left: John Von Neumann</a:t>
            </a:r>
          </a:p>
          <a:p>
            <a:pPr lvl="0">
              <a:spcBef>
                <a:spcPts val="0"/>
              </a:spcBef>
              <a:buNone/>
            </a:pPr>
            <a:r>
              <a:rPr b="1" lang="en" sz="1400">
                <a:solidFill>
                  <a:schemeClr val="dk1"/>
                </a:solidFill>
              </a:rPr>
              <a:t>Right: J. Robert Oppenheimer</a:t>
            </a:r>
          </a:p>
          <a:p>
            <a:pPr lvl="0">
              <a:spcBef>
                <a:spcPts val="0"/>
              </a:spcBef>
              <a:buClr>
                <a:schemeClr val="dk1"/>
              </a:buClr>
              <a:buSzPct val="78571"/>
              <a:buFont typeface="Arial"/>
              <a:buNone/>
            </a:pPr>
            <a:r>
              <a:rPr b="1" lang="en" sz="1400">
                <a:solidFill>
                  <a:schemeClr val="dk1"/>
                </a:solidFill>
              </a:rPr>
              <a:t>June 1952</a:t>
            </a:r>
          </a:p>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050">
                <a:solidFill>
                  <a:srgbClr val="4A5960"/>
                </a:solidFill>
                <a:highlight>
                  <a:srgbClr val="FFFFFF"/>
                </a:highlight>
                <a:latin typeface="Roboto"/>
                <a:ea typeface="Roboto"/>
                <a:cs typeface="Roboto"/>
                <a:sym typeface="Roboto"/>
              </a:rPr>
              <a:t>The design is called systolic because the data flows through the chip in waves, reminiscent of the way that the heart pumps blood.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rgbClr val="333333"/>
                </a:solidFill>
              </a:rPr>
              <a:t>“Neuromorphic hardware, which is today’s most efficient platform for running neural networks”. Source - http://bit.ly/2fqZw7v</a:t>
            </a:r>
          </a:p>
          <a:p>
            <a:pPr lvl="0">
              <a:spcBef>
                <a:spcPts val="0"/>
              </a:spcBef>
              <a:buClr>
                <a:schemeClr val="dk1"/>
              </a:buClr>
              <a:buSzPct val="100000"/>
              <a:buFont typeface="Arial"/>
              <a:buNone/>
            </a:pPr>
            <a:r>
              <a:rPr lang="en" sz="1050">
                <a:solidFill>
                  <a:srgbClr val="4A5960"/>
                </a:solidFill>
                <a:highlight>
                  <a:srgbClr val="FFFFFF"/>
                </a:highlight>
                <a:latin typeface="Roboto"/>
                <a:ea typeface="Roboto"/>
                <a:cs typeface="Roboto"/>
                <a:sym typeface="Roboto"/>
              </a:rPr>
              <a:t>Spiking is a neural encoding strategy for information processing, that is distributed and asynchronous. It processes information using both space and time and exhibit the efficiency of analog processing with the robustness of digital communication. </a:t>
            </a:r>
          </a:p>
          <a:p>
            <a:pPr lvl="0">
              <a:spcBef>
                <a:spcPts val="0"/>
              </a:spcBef>
              <a:buClr>
                <a:schemeClr val="dk1"/>
              </a:buClr>
              <a:buSzPct val="100000"/>
              <a:buFont typeface="Arial"/>
              <a:buNone/>
            </a:pPr>
            <a:r>
              <a:t/>
            </a:r>
            <a:endParaRPr sz="1050">
              <a:solidFill>
                <a:srgbClr val="4A5960"/>
              </a:solidFill>
              <a:highlight>
                <a:srgbClr val="FFFFFF"/>
              </a:highlight>
              <a:latin typeface="Roboto"/>
              <a:ea typeface="Roboto"/>
              <a:cs typeface="Roboto"/>
              <a:sym typeface="Roboto"/>
            </a:endParaRPr>
          </a:p>
          <a:p>
            <a:pPr indent="-295275" lvl="0" marL="457200" rtl="0">
              <a:spcBef>
                <a:spcPts val="0"/>
              </a:spcBef>
              <a:buClr>
                <a:srgbClr val="4A5960"/>
              </a:buClr>
              <a:buSzPct val="95454"/>
              <a:buFont typeface="Roboto"/>
              <a:buAutoNum type="arabicPeriod"/>
            </a:pPr>
            <a:r>
              <a:rPr lang="en" sz="1050">
                <a:solidFill>
                  <a:srgbClr val="4A5960"/>
                </a:solidFill>
                <a:highlight>
                  <a:srgbClr val="FFFFFF"/>
                </a:highlight>
                <a:latin typeface="Roboto"/>
                <a:ea typeface="Roboto"/>
                <a:cs typeface="Roboto"/>
                <a:sym typeface="Roboto"/>
              </a:rPr>
              <a:t>Digital in amplitude </a:t>
            </a:r>
          </a:p>
          <a:p>
            <a:pPr indent="-295275" lvl="0" marL="457200" rtl="0">
              <a:spcBef>
                <a:spcPts val="0"/>
              </a:spcBef>
              <a:buClr>
                <a:srgbClr val="4A5960"/>
              </a:buClr>
              <a:buSzPct val="95454"/>
              <a:buFont typeface="Roboto"/>
              <a:buAutoNum type="arabicPeriod"/>
            </a:pPr>
            <a:r>
              <a:rPr lang="en" sz="1050">
                <a:solidFill>
                  <a:srgbClr val="4A5960"/>
                </a:solidFill>
                <a:highlight>
                  <a:srgbClr val="FFFFFF"/>
                </a:highlight>
                <a:latin typeface="Roboto"/>
                <a:ea typeface="Roboto"/>
                <a:cs typeface="Roboto"/>
                <a:sym typeface="Roboto"/>
              </a:rPr>
              <a:t>Analog in Time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5275" lvl="0" marL="457200">
              <a:spcBef>
                <a:spcPts val="0"/>
              </a:spcBef>
              <a:buClr>
                <a:srgbClr val="4A5960"/>
              </a:buClr>
              <a:buSzPct val="95454"/>
              <a:buFont typeface="Roboto"/>
              <a:buAutoNum type="arabicPeriod"/>
            </a:pPr>
            <a:r>
              <a:t/>
            </a:r>
            <a:endParaRPr sz="1050">
              <a:solidFill>
                <a:srgbClr val="4A5960"/>
              </a:solidFill>
              <a:highlight>
                <a:srgbClr val="FFFFFF"/>
              </a:highlight>
              <a:latin typeface="Roboto"/>
              <a:ea typeface="Roboto"/>
              <a:cs typeface="Roboto"/>
              <a:sym typeface="Roboto"/>
            </a:endParaRPr>
          </a:p>
          <a:p>
            <a:pPr lvl="0">
              <a:spcBef>
                <a:spcPts val="0"/>
              </a:spcBef>
              <a:buNone/>
            </a:pPr>
            <a:r>
              <a:t/>
            </a:r>
            <a:endParaRPr sz="1050">
              <a:solidFill>
                <a:srgbClr val="4A5960"/>
              </a:solidFill>
              <a:highlight>
                <a:srgbClr val="FFFFFF"/>
              </a:highlight>
              <a:latin typeface="Roboto"/>
              <a:ea typeface="Roboto"/>
              <a:cs typeface="Roboto"/>
              <a:sym typeface="Roboto"/>
            </a:endParaRPr>
          </a:p>
          <a:p>
            <a:pPr lvl="0" rtl="0" algn="ctr">
              <a:spcBef>
                <a:spcPts val="0"/>
              </a:spcBef>
              <a:buClr>
                <a:schemeClr val="dk1"/>
              </a:buClr>
              <a:buSzPct val="91666"/>
              <a:buFont typeface="Arial"/>
              <a:buNone/>
            </a:pPr>
            <a:r>
              <a:rPr lang="en" sz="1200">
                <a:solidFill>
                  <a:schemeClr val="dk1"/>
                </a:solidFill>
              </a:rPr>
              <a:t>http://stanford.io/2w8h0vB</a:t>
            </a:r>
          </a:p>
          <a:p>
            <a:pPr lvl="0">
              <a:spcBef>
                <a:spcPts val="0"/>
              </a:spcBef>
              <a:buNone/>
            </a:pPr>
            <a:r>
              <a:t/>
            </a:r>
            <a:endParaRPr sz="1050">
              <a:solidFill>
                <a:srgbClr val="4A5960"/>
              </a:solidFill>
              <a:highlight>
                <a:srgbClr val="FFFFFF"/>
              </a:highlight>
              <a:latin typeface="Roboto"/>
              <a:ea typeface="Roboto"/>
              <a:cs typeface="Roboto"/>
              <a:sym typeface="Roboto"/>
            </a:endParaRPr>
          </a:p>
          <a:p>
            <a:pPr lvl="0" rtl="0">
              <a:spcBef>
                <a:spcPts val="0"/>
              </a:spcBef>
              <a:buNone/>
            </a:pPr>
            <a:r>
              <a:t/>
            </a:r>
            <a:endParaRPr sz="1050">
              <a:solidFill>
                <a:srgbClr val="4A5960"/>
              </a:solidFill>
              <a:highlight>
                <a:srgbClr val="FFFFFF"/>
              </a:highlight>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rgbClr val="4A5960"/>
                </a:solidFill>
                <a:highlight>
                  <a:srgbClr val="FFFFFF"/>
                </a:highlight>
                <a:latin typeface="Roboto"/>
                <a:ea typeface="Roboto"/>
                <a:cs typeface="Roboto"/>
                <a:sym typeface="Roboto"/>
              </a:rPr>
              <a:t>Google First TPU</a:t>
            </a:r>
          </a:p>
          <a:p>
            <a:pPr lvl="0">
              <a:spcBef>
                <a:spcPts val="0"/>
              </a:spcBef>
              <a:buClr>
                <a:schemeClr val="dk1"/>
              </a:buClr>
              <a:buSzPct val="84615"/>
              <a:buFont typeface="Arial"/>
              <a:buNone/>
            </a:pPr>
            <a:r>
              <a:rPr lang="en" sz="1300">
                <a:solidFill>
                  <a:schemeClr val="dk1"/>
                </a:solidFill>
                <a:latin typeface="Roboto"/>
                <a:ea typeface="Roboto"/>
                <a:cs typeface="Roboto"/>
                <a:sym typeface="Roboto"/>
              </a:rPr>
              <a:t>Weights = Neurons</a:t>
            </a:r>
          </a:p>
          <a:p>
            <a:pPr lvl="0">
              <a:spcBef>
                <a:spcPts val="0"/>
              </a:spcBef>
              <a:buNone/>
            </a:pPr>
            <a:r>
              <a:t/>
            </a:r>
            <a:endParaRPr sz="1050">
              <a:solidFill>
                <a:srgbClr val="4A5960"/>
              </a:solidFill>
              <a:highlight>
                <a:srgbClr val="FFFFFF"/>
              </a:highlight>
              <a:latin typeface="Roboto"/>
              <a:ea typeface="Roboto"/>
              <a:cs typeface="Roboto"/>
              <a:sym typeface="Roboto"/>
            </a:endParaRPr>
          </a:p>
          <a:p>
            <a:pPr lvl="0" rtl="0">
              <a:spcBef>
                <a:spcPts val="0"/>
              </a:spcBef>
              <a:buNone/>
            </a:pPr>
            <a:r>
              <a:rPr lang="en" sz="1050">
                <a:solidFill>
                  <a:srgbClr val="4A5960"/>
                </a:solidFill>
                <a:highlight>
                  <a:srgbClr val="FFFFFF"/>
                </a:highlight>
                <a:latin typeface="Roboto"/>
                <a:ea typeface="Roboto"/>
                <a:cs typeface="Roboto"/>
                <a:sym typeface="Roboto"/>
              </a:rPr>
              <a:t>Even though CPUs run at clock speeds in the gigahertz range, it can still take a long time to execute large matrix operations via a sequence of scalar operations. One effective and well-known way to improve the performance of such large matrix operations is through </a:t>
            </a:r>
            <a:r>
              <a:rPr b="1" lang="en" sz="1050">
                <a:solidFill>
                  <a:srgbClr val="4A5960"/>
                </a:solidFill>
                <a:highlight>
                  <a:srgbClr val="FFFFFF"/>
                </a:highlight>
                <a:latin typeface="Roboto"/>
                <a:ea typeface="Roboto"/>
                <a:cs typeface="Roboto"/>
                <a:sym typeface="Roboto"/>
              </a:rPr>
              <a:t>vector processing</a:t>
            </a:r>
            <a:r>
              <a:rPr lang="en" sz="1050">
                <a:solidFill>
                  <a:srgbClr val="4A5960"/>
                </a:solidFill>
                <a:highlight>
                  <a:srgbClr val="FFFFFF"/>
                </a:highlight>
                <a:latin typeface="Roboto"/>
                <a:ea typeface="Roboto"/>
                <a:cs typeface="Roboto"/>
                <a:sym typeface="Roboto"/>
              </a:rPr>
              <a:t>, Usually, ASIC development takes several years. In the case of the TPU, however, we designed, verified, built and deployed the processor to our data centers in just 15 months. (Source: </a:t>
            </a:r>
            <a:r>
              <a:rPr lang="en" sz="1050" u="sng">
                <a:solidFill>
                  <a:schemeClr val="hlink"/>
                </a:solidFill>
                <a:highlight>
                  <a:srgbClr val="FFFFFF"/>
                </a:highlight>
                <a:latin typeface="Roboto"/>
                <a:ea typeface="Roboto"/>
                <a:cs typeface="Roboto"/>
                <a:sym typeface="Roboto"/>
                <a:hlinkClick r:id="rId2"/>
              </a:rPr>
              <a:t>http://bit.ly/2p1puxQ</a:t>
            </a:r>
            <a:r>
              <a:rPr lang="en" sz="1050">
                <a:solidFill>
                  <a:srgbClr val="4A5960"/>
                </a:solidFill>
                <a:highlight>
                  <a:srgbClr val="FFFFFF"/>
                </a:highlight>
                <a:latin typeface="Roboto"/>
                <a:ea typeface="Roboto"/>
                <a:cs typeface="Roboto"/>
                <a:sym typeface="Roboto"/>
              </a:rPr>
              <a:t>). </a:t>
            </a:r>
            <a:r>
              <a:rPr lang="en" sz="1050">
                <a:solidFill>
                  <a:schemeClr val="dk1"/>
                </a:solidFill>
                <a:highlight>
                  <a:srgbClr val="FFFFFF"/>
                </a:highlight>
                <a:latin typeface="Roboto"/>
                <a:ea typeface="Roboto"/>
                <a:cs typeface="Roboto"/>
                <a:sym typeface="Roboto"/>
              </a:rPr>
              <a:t>Built on a 28nm process, runs at 700MHz and consumes 40W when running. </a:t>
            </a:r>
            <a:r>
              <a:rPr lang="en">
                <a:solidFill>
                  <a:schemeClr val="dk1"/>
                </a:solidFill>
                <a:latin typeface="Roboto"/>
                <a:ea typeface="Roboto"/>
                <a:cs typeface="Roboto"/>
                <a:sym typeface="Roboto"/>
              </a:rPr>
              <a:t>Used to make predictions very quickly, are behind every search query for Google Image Search, Google Photos, </a:t>
            </a:r>
            <a:r>
              <a:rPr lang="en" u="sng">
                <a:solidFill>
                  <a:schemeClr val="dk1"/>
                </a:solidFill>
                <a:latin typeface="Roboto"/>
                <a:ea typeface="Roboto"/>
                <a:cs typeface="Roboto"/>
                <a:sym typeface="Roboto"/>
                <a:hlinkClick r:id="rId3"/>
              </a:rPr>
              <a:t>Google Translate</a:t>
            </a:r>
            <a:r>
              <a:rPr lang="en"/>
              <a:t>, </a:t>
            </a:r>
            <a:r>
              <a:rPr lang="en" u="sng">
                <a:solidFill>
                  <a:schemeClr val="dk1"/>
                </a:solidFill>
                <a:latin typeface="Roboto"/>
                <a:ea typeface="Roboto"/>
                <a:cs typeface="Roboto"/>
                <a:sym typeface="Roboto"/>
                <a:hlinkClick r:id="rId4"/>
              </a:rPr>
              <a:t>Google DeepMind</a:t>
            </a:r>
            <a:r>
              <a:rPr lang="en" sz="1050">
                <a:solidFill>
                  <a:schemeClr val="dk1"/>
                </a:solidFill>
                <a:highlight>
                  <a:srgbClr val="FFFFFF"/>
                </a:highlight>
                <a:latin typeface="Roboto"/>
                <a:ea typeface="Roboto"/>
                <a:cs typeface="Roboto"/>
                <a:sym typeface="Roboto"/>
              </a:rPr>
              <a:t>.</a:t>
            </a:r>
          </a:p>
          <a:p>
            <a:pPr lvl="0" rtl="0">
              <a:spcBef>
                <a:spcPts val="0"/>
              </a:spcBef>
              <a:buNone/>
            </a:pPr>
            <a:r>
              <a:t/>
            </a:r>
            <a:endParaRPr sz="1050">
              <a:solidFill>
                <a:schemeClr val="dk1"/>
              </a:solidFill>
              <a:highlight>
                <a:srgbClr val="FFFFFF"/>
              </a:highlight>
              <a:latin typeface="Roboto"/>
              <a:ea typeface="Roboto"/>
              <a:cs typeface="Roboto"/>
              <a:sym typeface="Roboto"/>
            </a:endParaRPr>
          </a:p>
          <a:p>
            <a:pPr lvl="0">
              <a:spcBef>
                <a:spcPts val="0"/>
              </a:spcBef>
              <a:buNone/>
            </a:pPr>
            <a:r>
              <a:rPr lang="en" sz="1050">
                <a:solidFill>
                  <a:srgbClr val="4A5960"/>
                </a:solidFill>
                <a:highlight>
                  <a:srgbClr val="FFFFFF"/>
                </a:highlight>
                <a:latin typeface="Roboto"/>
                <a:ea typeface="Roboto"/>
                <a:cs typeface="Roboto"/>
                <a:sym typeface="Roboto"/>
              </a:rPr>
              <a:t>In July 2016, we surveyed six representative neural network applications across Google’s production services and summed up the total number of weights in each neural network architecture. </a:t>
            </a:r>
          </a:p>
          <a:p>
            <a:pPr lvl="0" rtl="0">
              <a:spcBef>
                <a:spcPts val="0"/>
              </a:spcBef>
              <a:buClr>
                <a:schemeClr val="dk1"/>
              </a:buClr>
              <a:buSzPct val="100000"/>
              <a:buFont typeface="Arial"/>
              <a:buNone/>
            </a:pPr>
            <a:r>
              <a:t/>
            </a:r>
            <a:endParaRPr sz="1050">
              <a:solidFill>
                <a:srgbClr val="4A5960"/>
              </a:solidFill>
              <a:highlight>
                <a:srgbClr val="FFFFFF"/>
              </a:highlight>
              <a:latin typeface="Roboto"/>
              <a:ea typeface="Roboto"/>
              <a:cs typeface="Roboto"/>
              <a:sym typeface="Roboto"/>
            </a:endParaRPr>
          </a:p>
          <a:p>
            <a:pPr lvl="0" rtl="0">
              <a:spcBef>
                <a:spcPts val="0"/>
              </a:spcBef>
              <a:buNone/>
            </a:pPr>
            <a:r>
              <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b="1" lang="en" sz="1050">
                <a:solidFill>
                  <a:schemeClr val="dk1"/>
                </a:solidFill>
                <a:highlight>
                  <a:srgbClr val="FFFFFF"/>
                </a:highlight>
                <a:latin typeface="Roboto"/>
                <a:ea typeface="Roboto"/>
                <a:cs typeface="Roboto"/>
                <a:sym typeface="Roboto"/>
              </a:rPr>
              <a:t>IBM TrueNorth</a:t>
            </a:r>
          </a:p>
          <a:p>
            <a:pPr lvl="0">
              <a:spcBef>
                <a:spcPts val="0"/>
              </a:spcBef>
              <a:buClr>
                <a:schemeClr val="dk1"/>
              </a:buClr>
              <a:buSzPct val="100000"/>
              <a:buFont typeface="Arial"/>
              <a:buNone/>
            </a:pPr>
            <a:r>
              <a:t/>
            </a:r>
            <a:endParaRPr sz="1050">
              <a:solidFill>
                <a:srgbClr val="4A5960"/>
              </a:solidFill>
              <a:highlight>
                <a:srgbClr val="FFFFFF"/>
              </a:highlight>
              <a:latin typeface="Roboto"/>
              <a:ea typeface="Roboto"/>
              <a:cs typeface="Roboto"/>
              <a:sym typeface="Roboto"/>
            </a:endParaRPr>
          </a:p>
          <a:p>
            <a:pPr lvl="0">
              <a:spcBef>
                <a:spcPts val="0"/>
              </a:spcBef>
              <a:buNone/>
            </a:pPr>
            <a:r>
              <a:rPr lang="en">
                <a:solidFill>
                  <a:srgbClr val="333333"/>
                </a:solidFill>
              </a:rPr>
              <a:t>Fabricated in Samsung’s 28nm process, with 5.4 billion transistors, TrueNorth is IBM’s largest chip to date in transistor count. If one were to measure activities of 1 million neurons in TrueNorth, one would see something akin to a night cityscape with blinking lights. The inputs to and outputs of this computer are </a:t>
            </a:r>
            <a:r>
              <a:rPr i="1" lang="en">
                <a:solidFill>
                  <a:srgbClr val="333333"/>
                </a:solidFill>
              </a:rPr>
              <a:t>spikes</a:t>
            </a:r>
            <a:r>
              <a:rPr lang="en">
                <a:solidFill>
                  <a:srgbClr val="333333"/>
                </a:solidFill>
              </a:rPr>
              <a:t>. Functionally, it transforms a spatio-temporal stream of input spikes into a spatio-temporal stream of output spikes.</a:t>
            </a:r>
          </a:p>
          <a:p>
            <a:pPr lvl="0">
              <a:spcBef>
                <a:spcPts val="0"/>
              </a:spcBef>
              <a:buNone/>
            </a:pPr>
            <a:r>
              <a:t/>
            </a:r>
            <a:endParaRPr>
              <a:solidFill>
                <a:srgbClr val="333333"/>
              </a:solidFill>
            </a:endParaRPr>
          </a:p>
          <a:p>
            <a:pPr lvl="0">
              <a:spcBef>
                <a:spcPts val="0"/>
              </a:spcBef>
              <a:buClr>
                <a:schemeClr val="dk1"/>
              </a:buClr>
              <a:buSzPct val="100000"/>
              <a:buFont typeface="Arial"/>
              <a:buNone/>
            </a:pPr>
            <a:r>
              <a:rPr lang="en">
                <a:solidFill>
                  <a:srgbClr val="333333"/>
                </a:solidFill>
              </a:rPr>
              <a:t>While simulating complex recurrent neural networks, TrueNorth consumes &lt; 100mW of power and has a power density of 20mW / cm</a:t>
            </a:r>
            <a:r>
              <a:rPr lang="en" sz="900">
                <a:solidFill>
                  <a:srgbClr val="333333"/>
                </a:solidFill>
              </a:rPr>
              <a:t>2</a:t>
            </a:r>
            <a:r>
              <a:rPr lang="en">
                <a:solidFill>
                  <a:srgbClr val="333333"/>
                </a:solidFill>
              </a:rPr>
              <a:t>.</a:t>
            </a:r>
          </a:p>
          <a:p>
            <a:pPr lvl="0">
              <a:spcBef>
                <a:spcPts val="0"/>
              </a:spcBef>
              <a:buClr>
                <a:schemeClr val="dk1"/>
              </a:buClr>
              <a:buSzPct val="100000"/>
              <a:buFont typeface="Arial"/>
              <a:buNone/>
            </a:pPr>
            <a:r>
              <a:t/>
            </a:r>
            <a:endParaRPr>
              <a:solidFill>
                <a:srgbClr val="333333"/>
              </a:solidFill>
            </a:endParaRPr>
          </a:p>
          <a:p>
            <a:pPr lvl="0">
              <a:spcBef>
                <a:spcPts val="0"/>
              </a:spcBef>
              <a:buClr>
                <a:schemeClr val="dk1"/>
              </a:buClr>
              <a:buSzPct val="100000"/>
              <a:buFont typeface="Arial"/>
              <a:buNone/>
            </a:pPr>
            <a:r>
              <a:rPr lang="en">
                <a:solidFill>
                  <a:srgbClr val="333333"/>
                </a:solidFill>
              </a:rPr>
              <a:t>Unlike the prevailing von Neumann architecture—but like the brain—TrueNorth has a parallel, distributed, modular, scalable, fault-tolerant, flexible architecture that integrates computation, communication, and memory and has no clock. The architecture can solve a wide class of problems from vision, audition, and multi-sensory fusion, and has the potential to revolutionize the computer industry by integrating brain-like capability into devices where computation is constrained by power and speed.</a:t>
            </a:r>
          </a:p>
          <a:p>
            <a:pPr lvl="0">
              <a:spcBef>
                <a:spcPts val="0"/>
              </a:spcBef>
              <a:buClr>
                <a:schemeClr val="dk1"/>
              </a:buClr>
              <a:buSzPct val="100000"/>
              <a:buFont typeface="Arial"/>
              <a:buNone/>
            </a:pPr>
            <a:r>
              <a:t/>
            </a:r>
            <a:endParaRPr sz="1050">
              <a:solidFill>
                <a:srgbClr val="4A5960"/>
              </a:solidFill>
              <a:highlight>
                <a:srgbClr val="FFFFFF"/>
              </a:highlight>
              <a:latin typeface="Roboto"/>
              <a:ea typeface="Roboto"/>
              <a:cs typeface="Roboto"/>
              <a:sym typeface="Roboto"/>
            </a:endParaRPr>
          </a:p>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solidFill>
                  <a:srgbClr val="595B60"/>
                </a:solidFill>
              </a:rPr>
              <a:t>Design Principles:</a:t>
            </a:r>
          </a:p>
          <a:p>
            <a:pPr lvl="0">
              <a:spcBef>
                <a:spcPts val="0"/>
              </a:spcBef>
              <a:buClr>
                <a:schemeClr val="dk1"/>
              </a:buClr>
              <a:buSzPct val="91666"/>
              <a:buFont typeface="Arial"/>
              <a:buNone/>
            </a:pPr>
            <a:r>
              <a:t/>
            </a:r>
            <a:endParaRPr sz="1200">
              <a:solidFill>
                <a:srgbClr val="595B60"/>
              </a:solidFill>
            </a:endParaRPr>
          </a:p>
          <a:p>
            <a:pPr lvl="0">
              <a:spcBef>
                <a:spcPts val="0"/>
              </a:spcBef>
              <a:buClr>
                <a:schemeClr val="dk1"/>
              </a:buClr>
              <a:buSzPct val="91666"/>
              <a:buFont typeface="Arial"/>
              <a:buNone/>
            </a:pPr>
            <a:r>
              <a:rPr lang="en" sz="1200">
                <a:solidFill>
                  <a:srgbClr val="595B60"/>
                </a:solidFill>
              </a:rPr>
              <a:t>Programmable vector-processors, </a:t>
            </a:r>
          </a:p>
          <a:p>
            <a:pPr lvl="0">
              <a:spcBef>
                <a:spcPts val="0"/>
              </a:spcBef>
              <a:buNone/>
            </a:pPr>
            <a:r>
              <a:rPr lang="en" sz="1200">
                <a:solidFill>
                  <a:srgbClr val="595B60"/>
                </a:solidFill>
              </a:rPr>
              <a:t>Software-controlled, multi-core, multi-ported memory subsystem</a:t>
            </a:r>
          </a:p>
          <a:p>
            <a:pPr lvl="0">
              <a:spcBef>
                <a:spcPts val="0"/>
              </a:spcBef>
              <a:buNone/>
            </a:pPr>
            <a:r>
              <a:rPr lang="en" sz="1200">
                <a:solidFill>
                  <a:srgbClr val="595B60"/>
                </a:solidFill>
              </a:rPr>
              <a:t>high sustainable on-chip data and instruction bandwidth</a:t>
            </a:r>
          </a:p>
          <a:p>
            <a:pPr lvl="0">
              <a:spcBef>
                <a:spcPts val="0"/>
              </a:spcBef>
              <a:buNone/>
            </a:pPr>
            <a:r>
              <a:rPr lang="en" sz="1200">
                <a:solidFill>
                  <a:srgbClr val="595B60"/>
                </a:solidFill>
              </a:rPr>
              <a:t>twelve processors, 2 RISC processors and high-performance video hardware accelerators.</a:t>
            </a:r>
          </a:p>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Energy used for synaptic transition (Including all overheads!!)</a:t>
            </a:r>
          </a:p>
          <a:p>
            <a:pPr lvl="0">
              <a:spcBef>
                <a:spcPts val="0"/>
              </a:spcBef>
              <a:buNone/>
            </a:pPr>
            <a:r>
              <a:rPr lang="en"/>
              <a:t>A complex Brain Model on a Supercomputer takes 1 J per synaptic transition</a:t>
            </a:r>
          </a:p>
          <a:p>
            <a:pPr lvl="0">
              <a:spcBef>
                <a:spcPts val="0"/>
              </a:spcBef>
              <a:buNone/>
            </a:pPr>
            <a:r>
              <a:rPr lang="en">
                <a:solidFill>
                  <a:schemeClr val="dk1"/>
                </a:solidFill>
              </a:rPr>
              <a:t>A simplified Brain Model on a Supercomputer takes 100 uJ per synaptic transition</a:t>
            </a:r>
          </a:p>
          <a:p>
            <a:pPr lvl="0">
              <a:spcBef>
                <a:spcPts val="0"/>
              </a:spcBef>
              <a:buClr>
                <a:schemeClr val="dk1"/>
              </a:buClr>
              <a:buSzPct val="100000"/>
              <a:buFont typeface="Arial"/>
              <a:buNone/>
            </a:pPr>
            <a:r>
              <a:rPr lang="en">
                <a:solidFill>
                  <a:schemeClr val="dk1"/>
                </a:solidFill>
              </a:rPr>
              <a:t>The Brain uses a femtojoule</a:t>
            </a:r>
          </a:p>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ctr">
              <a:spcBef>
                <a:spcPts val="0"/>
              </a:spcBef>
              <a:buNone/>
            </a:pPr>
            <a:r>
              <a:rPr lang="en" sz="1200" u="sng">
                <a:solidFill>
                  <a:schemeClr val="hlink"/>
                </a:solidFill>
                <a:hlinkClick r:id="rId2"/>
              </a:rPr>
              <a:t>http://bit.ly/2fFKoDa</a:t>
            </a:r>
          </a:p>
          <a:p>
            <a:pPr lvl="0" rtl="0" algn="ctr">
              <a:spcBef>
                <a:spcPts val="0"/>
              </a:spcBef>
              <a:buNone/>
            </a:pPr>
            <a:r>
              <a:rPr lang="en" sz="1200">
                <a:solidFill>
                  <a:schemeClr val="dk1"/>
                </a:solidFill>
              </a:rPr>
              <a:t>http://bit.ly/2wKV1sO</a:t>
            </a:r>
          </a:p>
          <a:p>
            <a:pPr lvl="0" rtl="0" algn="ctr">
              <a:spcBef>
                <a:spcPts val="0"/>
              </a:spcBef>
              <a:buClr>
                <a:schemeClr val="dk1"/>
              </a:buClr>
              <a:buSzPct val="91666"/>
              <a:buFont typeface="Arial"/>
              <a:buNone/>
            </a:pPr>
            <a:r>
              <a:t/>
            </a:r>
            <a:endParaRPr sz="1200">
              <a:solidFill>
                <a:schemeClr val="dk1"/>
              </a:solidFill>
            </a:endParaRPr>
          </a:p>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5275" lvl="0" marL="457200" rtl="0">
              <a:spcBef>
                <a:spcPts val="0"/>
              </a:spcBef>
              <a:buClr>
                <a:srgbClr val="4A5960"/>
              </a:buClr>
              <a:buSzPct val="95454"/>
              <a:buFont typeface="Roboto"/>
              <a:buAutoNum type="arabicPeriod"/>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A Neural Network without Activation function would simply be a Linear regression Model, which has limited power and does not perform well most of the times. A net with a single layer does not allow for nonlinear combinations of inputs no matter what activation function you use. </a:t>
            </a:r>
          </a:p>
          <a:p>
            <a:pPr lvl="0">
              <a:spcBef>
                <a:spcPts val="0"/>
              </a:spcBef>
              <a:buNone/>
            </a:pPr>
            <a:r>
              <a:t/>
            </a:r>
            <a:endParaRPr>
              <a:solidFill>
                <a:schemeClr val="dk1"/>
              </a:solidFill>
            </a:endParaRPr>
          </a:p>
          <a:p>
            <a:pPr lvl="0" rtl="0">
              <a:spcBef>
                <a:spcPts val="0"/>
              </a:spcBef>
              <a:buNone/>
            </a:pPr>
            <a:r>
              <a:rPr lang="en" sz="1200">
                <a:solidFill>
                  <a:srgbClr val="434343"/>
                </a:solidFill>
                <a:highlight>
                  <a:srgbClr val="FFFFFF"/>
                </a:highlight>
              </a:rPr>
              <a:t>Note that activation functions should be differentiable. We need it to be this way so as to perform back-propagation optimization strategy while propagating backwards in the network to compute error gradients (with respect to weights).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How Gradient Descend works: http://www.kdnuggets.com/2017/04/simple-understand-gradient-descent-algorithm.html</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b="1" lang="en" sz="1200">
                <a:solidFill>
                  <a:srgbClr val="111111"/>
                </a:solidFill>
                <a:highlight>
                  <a:srgbClr val="FFFFFF"/>
                </a:highlight>
              </a:rPr>
              <a:t>Neural Networks, Deep Learning and ML (The Big Picture)</a:t>
            </a:r>
          </a:p>
          <a:p>
            <a:pPr lvl="0">
              <a:spcBef>
                <a:spcPts val="0"/>
              </a:spcBef>
              <a:buClr>
                <a:schemeClr val="dk1"/>
              </a:buClr>
              <a:buSzPct val="91666"/>
              <a:buFont typeface="Arial"/>
              <a:buNone/>
            </a:pPr>
            <a:r>
              <a:t/>
            </a:r>
            <a:endParaRPr b="1" sz="1200">
              <a:solidFill>
                <a:srgbClr val="111111"/>
              </a:solidFill>
              <a:highlight>
                <a:srgbClr val="FFFFFF"/>
              </a:highlight>
            </a:endParaRPr>
          </a:p>
          <a:p>
            <a:pPr lvl="0">
              <a:spcBef>
                <a:spcPts val="0"/>
              </a:spcBef>
              <a:buClr>
                <a:schemeClr val="dk1"/>
              </a:buClr>
              <a:buSzPct val="91666"/>
              <a:buFont typeface="Arial"/>
              <a:buNone/>
            </a:pPr>
            <a:r>
              <a:rPr b="1" lang="en" sz="1200">
                <a:solidFill>
                  <a:srgbClr val="111111"/>
                </a:solidFill>
                <a:highlight>
                  <a:srgbClr val="FFFFFF"/>
                </a:highlight>
              </a:rPr>
              <a:t>Machine learning (ML)</a:t>
            </a:r>
            <a:r>
              <a:rPr lang="en" sz="1200">
                <a:solidFill>
                  <a:srgbClr val="111111"/>
                </a:solidFill>
                <a:highlight>
                  <a:srgbClr val="FFFFFF"/>
                </a:highlight>
              </a:rPr>
              <a:t>, a subset of AI, make machines </a:t>
            </a:r>
            <a:r>
              <a:rPr b="1" lang="en" sz="1200">
                <a:solidFill>
                  <a:srgbClr val="111111"/>
                </a:solidFill>
                <a:highlight>
                  <a:srgbClr val="FFFFFF"/>
                </a:highlight>
              </a:rPr>
              <a:t>learn</a:t>
            </a:r>
            <a:r>
              <a:rPr lang="en" sz="1200">
                <a:solidFill>
                  <a:srgbClr val="111111"/>
                </a:solidFill>
                <a:highlight>
                  <a:srgbClr val="FFFFFF"/>
                </a:highlight>
              </a:rPr>
              <a:t> from experience, from examples of the real world: the more the data, the more it learns.</a:t>
            </a:r>
          </a:p>
          <a:p>
            <a:pPr lvl="0">
              <a:spcBef>
                <a:spcPts val="0"/>
              </a:spcBef>
              <a:buClr>
                <a:schemeClr val="dk1"/>
              </a:buClr>
              <a:buSzPct val="91666"/>
              <a:buFont typeface="Arial"/>
              <a:buNone/>
            </a:pPr>
            <a:r>
              <a:rPr b="1" lang="en" sz="1200">
                <a:solidFill>
                  <a:srgbClr val="111111"/>
                </a:solidFill>
                <a:highlight>
                  <a:srgbClr val="FFFFFF"/>
                </a:highlight>
              </a:rPr>
              <a:t>Artificial Neural Networks (ANN) </a:t>
            </a:r>
            <a:r>
              <a:rPr lang="en" sz="1200">
                <a:solidFill>
                  <a:srgbClr val="111111"/>
                </a:solidFill>
                <a:highlight>
                  <a:srgbClr val="FFFFFF"/>
                </a:highlight>
              </a:rPr>
              <a:t>is only one approach to ML, others (not ANN) include decision trees, support vector machines, etc. </a:t>
            </a:r>
            <a:r>
              <a:rPr b="1" lang="en" sz="1200">
                <a:solidFill>
                  <a:srgbClr val="111111"/>
                </a:solidFill>
                <a:highlight>
                  <a:srgbClr val="FFFFFF"/>
                </a:highlight>
              </a:rPr>
              <a:t>Deep learning</a:t>
            </a:r>
            <a:r>
              <a:rPr lang="en" sz="1200">
                <a:solidFill>
                  <a:srgbClr val="111111"/>
                </a:solidFill>
                <a:highlight>
                  <a:srgbClr val="FFFFFF"/>
                </a:highlight>
              </a:rPr>
              <a:t> is an ANN with many levels of abstraction.</a:t>
            </a:r>
          </a:p>
          <a:p>
            <a:pPr lvl="0">
              <a:spcBef>
                <a:spcPts val="0"/>
              </a:spcBef>
              <a:buClr>
                <a:schemeClr val="dk1"/>
              </a:buClr>
              <a:buSzPct val="91666"/>
              <a:buFont typeface="Arial"/>
              <a:buNone/>
            </a:pPr>
            <a:r>
              <a:t/>
            </a:r>
            <a:endParaRPr sz="1200">
              <a:solidFill>
                <a:srgbClr val="111111"/>
              </a:solidFill>
              <a:highlight>
                <a:srgbClr val="FFFFFF"/>
              </a:highlight>
            </a:endParaRPr>
          </a:p>
          <a:p>
            <a:pPr lvl="0" rtl="0" algn="r">
              <a:spcBef>
                <a:spcPts val="0"/>
              </a:spcBef>
              <a:buClr>
                <a:schemeClr val="dk1"/>
              </a:buClr>
              <a:buSzPct val="91666"/>
              <a:buFont typeface="Arial"/>
              <a:buNone/>
            </a:pPr>
            <a:r>
              <a:rPr lang="en" sz="1200">
                <a:solidFill>
                  <a:srgbClr val="111111"/>
                </a:solidFill>
                <a:highlight>
                  <a:srgbClr val="FFFFFF"/>
                </a:highlight>
              </a:rPr>
              <a:t>Source: http://www.kdnuggets.com/2017/07/ai-deep-learning-explained-simply.html</a:t>
            </a:r>
          </a:p>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A Neural Network without Activation function would simply be a Linear regression Model, which has limited power and does not perform well most of the times. A net with a single layer does not allow for nonlinear combinations of inputs no matter what activation function you use. </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91666"/>
              <a:buFont typeface="Arial"/>
              <a:buNone/>
            </a:pPr>
            <a:r>
              <a:rPr lang="en" sz="1200">
                <a:solidFill>
                  <a:srgbClr val="434343"/>
                </a:solidFill>
              </a:rPr>
              <a:t>Note that activation functions should be differentiable. We need it to be this way so as to perform back-propagation optimization strategy while propagating backwards in the network to compute error gradients (with respect to weights).</a:t>
            </a:r>
          </a:p>
          <a:p>
            <a:pPr lvl="0" rtl="0">
              <a:spcBef>
                <a:spcPts val="0"/>
              </a:spcBef>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youtube.com/watch?v=gn4nRCC9TwQ" TargetMode="Externa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2.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nvSpPr>
        <p:spPr>
          <a:xfrm>
            <a:off x="1663275" y="3908700"/>
            <a:ext cx="5374500" cy="627000"/>
          </a:xfrm>
          <a:prstGeom prst="rect">
            <a:avLst/>
          </a:prstGeom>
          <a:noFill/>
          <a:ln>
            <a:noFill/>
          </a:ln>
        </p:spPr>
        <p:txBody>
          <a:bodyPr anchorCtr="0" anchor="t" bIns="91425" lIns="91425" rIns="91425" tIns="91425">
            <a:noAutofit/>
          </a:bodyPr>
          <a:lstStyle/>
          <a:p>
            <a:pPr lvl="0" rtl="0" algn="ctr">
              <a:spcBef>
                <a:spcPts val="0"/>
              </a:spcBef>
              <a:buNone/>
            </a:pPr>
            <a:r>
              <a:rPr lang="en" sz="1200"/>
              <a:t>Journal Club - Loris Marini </a:t>
            </a:r>
          </a:p>
          <a:p>
            <a:pPr lvl="0" rtl="0" algn="ctr">
              <a:spcBef>
                <a:spcPts val="0"/>
              </a:spcBef>
              <a:buNone/>
            </a:pPr>
            <a:r>
              <a:rPr lang="en" sz="1200"/>
              <a:t>18th August 2017</a:t>
            </a:r>
          </a:p>
        </p:txBody>
      </p:sp>
      <p:pic>
        <p:nvPicPr>
          <p:cNvPr id="55" name="Shape 55"/>
          <p:cNvPicPr preferRelativeResize="0"/>
          <p:nvPr/>
        </p:nvPicPr>
        <p:blipFill>
          <a:blip r:embed="rId3">
            <a:alphaModFix/>
          </a:blip>
          <a:stretch>
            <a:fillRect/>
          </a:stretch>
        </p:blipFill>
        <p:spPr>
          <a:xfrm>
            <a:off x="974724" y="553677"/>
            <a:ext cx="7194549" cy="2202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nvSpPr>
        <p:spPr>
          <a:xfrm>
            <a:off x="3492604" y="4669400"/>
            <a:ext cx="2158800" cy="4041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Autonomous Vehicles</a:t>
            </a:r>
          </a:p>
        </p:txBody>
      </p:sp>
      <p:sp>
        <p:nvSpPr>
          <p:cNvPr id="148" name="Shape 148"/>
          <p:cNvSpPr txBox="1"/>
          <p:nvPr/>
        </p:nvSpPr>
        <p:spPr>
          <a:xfrm>
            <a:off x="201225" y="192600"/>
            <a:ext cx="8457000" cy="5529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1"/>
                </a:solidFill>
              </a:rPr>
              <a:t>If you do it right…</a:t>
            </a:r>
          </a:p>
        </p:txBody>
      </p:sp>
      <p:pic>
        <p:nvPicPr>
          <p:cNvPr id="149" name="Shape 149"/>
          <p:cNvPicPr preferRelativeResize="0"/>
          <p:nvPr/>
        </p:nvPicPr>
        <p:blipFill>
          <a:blip r:embed="rId3">
            <a:alphaModFix/>
          </a:blip>
          <a:stretch>
            <a:fillRect/>
          </a:stretch>
        </p:blipFill>
        <p:spPr>
          <a:xfrm>
            <a:off x="969962" y="669300"/>
            <a:ext cx="7022227" cy="3950000"/>
          </a:xfrm>
          <a:prstGeom prst="rect">
            <a:avLst/>
          </a:prstGeom>
          <a:noFill/>
          <a:ln>
            <a:noFill/>
          </a:ln>
        </p:spPr>
      </p:pic>
      <p:sp>
        <p:nvSpPr>
          <p:cNvPr id="150" name="Shape 150"/>
          <p:cNvSpPr txBox="1"/>
          <p:nvPr/>
        </p:nvSpPr>
        <p:spPr>
          <a:xfrm>
            <a:off x="7234425" y="4593200"/>
            <a:ext cx="1707900" cy="552900"/>
          </a:xfrm>
          <a:prstGeom prst="rect">
            <a:avLst/>
          </a:prstGeom>
          <a:noFill/>
          <a:ln>
            <a:noFill/>
          </a:ln>
        </p:spPr>
        <p:txBody>
          <a:bodyPr anchorCtr="0" anchor="ctr" bIns="91425" lIns="91425" rIns="91425" tIns="91425">
            <a:noAutofit/>
          </a:bodyPr>
          <a:lstStyle/>
          <a:p>
            <a:pPr lvl="0" rtl="0" algn="r">
              <a:spcBef>
                <a:spcPts val="0"/>
              </a:spcBef>
              <a:buNone/>
            </a:pPr>
            <a:r>
              <a:rPr lang="en" sz="1200"/>
              <a:t>http://bit.ly/2i9z3fI</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Shape 155"/>
          <p:cNvPicPr preferRelativeResize="0"/>
          <p:nvPr/>
        </p:nvPicPr>
        <p:blipFill rotWithShape="1">
          <a:blip r:embed="rId3">
            <a:alphaModFix/>
          </a:blip>
          <a:srcRect b="7106" l="0" r="0" t="0"/>
          <a:stretch/>
        </p:blipFill>
        <p:spPr>
          <a:xfrm>
            <a:off x="845325" y="864725"/>
            <a:ext cx="7550950" cy="3813949"/>
          </a:xfrm>
          <a:prstGeom prst="rect">
            <a:avLst/>
          </a:prstGeom>
          <a:noFill/>
          <a:ln>
            <a:noFill/>
          </a:ln>
        </p:spPr>
      </p:pic>
      <p:sp>
        <p:nvSpPr>
          <p:cNvPr id="156" name="Shape 156"/>
          <p:cNvSpPr txBox="1"/>
          <p:nvPr/>
        </p:nvSpPr>
        <p:spPr>
          <a:xfrm>
            <a:off x="169525" y="221175"/>
            <a:ext cx="8457000" cy="5529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1"/>
                </a:solidFill>
              </a:rPr>
              <a:t>If you do it right…</a:t>
            </a:r>
          </a:p>
        </p:txBody>
      </p:sp>
      <p:sp>
        <p:nvSpPr>
          <p:cNvPr id="157" name="Shape 157"/>
          <p:cNvSpPr txBox="1"/>
          <p:nvPr/>
        </p:nvSpPr>
        <p:spPr>
          <a:xfrm>
            <a:off x="3317099" y="4678675"/>
            <a:ext cx="2509800" cy="4041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Tracking and logging wildlife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nvSpPr>
        <p:spPr>
          <a:xfrm>
            <a:off x="169525" y="221175"/>
            <a:ext cx="8457000" cy="5529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1"/>
                </a:solidFill>
              </a:rPr>
              <a:t>If you do it right…</a:t>
            </a:r>
          </a:p>
        </p:txBody>
      </p:sp>
      <p:sp>
        <p:nvSpPr>
          <p:cNvPr id="163" name="Shape 163"/>
          <p:cNvSpPr txBox="1"/>
          <p:nvPr/>
        </p:nvSpPr>
        <p:spPr>
          <a:xfrm>
            <a:off x="2910275" y="4678675"/>
            <a:ext cx="2916599" cy="4041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Predicting real estate for solar </a:t>
            </a:r>
          </a:p>
        </p:txBody>
      </p:sp>
      <p:pic>
        <p:nvPicPr>
          <p:cNvPr id="164" name="Shape 164"/>
          <p:cNvPicPr preferRelativeResize="0"/>
          <p:nvPr/>
        </p:nvPicPr>
        <p:blipFill>
          <a:blip r:embed="rId3">
            <a:alphaModFix/>
          </a:blip>
          <a:stretch>
            <a:fillRect/>
          </a:stretch>
        </p:blipFill>
        <p:spPr>
          <a:xfrm>
            <a:off x="1219762" y="926475"/>
            <a:ext cx="6704476" cy="3599800"/>
          </a:xfrm>
          <a:prstGeom prst="rect">
            <a:avLst/>
          </a:prstGeom>
          <a:noFill/>
          <a:ln>
            <a:noFill/>
          </a:ln>
        </p:spPr>
      </p:pic>
      <p:sp>
        <p:nvSpPr>
          <p:cNvPr id="165" name="Shape 165"/>
          <p:cNvSpPr txBox="1"/>
          <p:nvPr/>
        </p:nvSpPr>
        <p:spPr>
          <a:xfrm>
            <a:off x="7073575" y="4628725"/>
            <a:ext cx="1889700" cy="504000"/>
          </a:xfrm>
          <a:prstGeom prst="rect">
            <a:avLst/>
          </a:prstGeom>
          <a:noFill/>
          <a:ln>
            <a:noFill/>
          </a:ln>
        </p:spPr>
        <p:txBody>
          <a:bodyPr anchorCtr="0" anchor="ctr" bIns="91425" lIns="91425" rIns="91425" tIns="91425">
            <a:noAutofit/>
          </a:bodyPr>
          <a:lstStyle/>
          <a:p>
            <a:pPr lvl="0" rtl="0" algn="r">
              <a:spcBef>
                <a:spcPts val="0"/>
              </a:spcBef>
              <a:buNone/>
            </a:pPr>
            <a:r>
              <a:rPr lang="en" sz="1000"/>
              <a:t>http://bit.ly/1Pw78gb</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nvSpPr>
        <p:spPr>
          <a:xfrm>
            <a:off x="169525" y="221175"/>
            <a:ext cx="8457000" cy="5529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1"/>
                </a:solidFill>
              </a:rPr>
              <a:t>If you do it right…</a:t>
            </a:r>
          </a:p>
        </p:txBody>
      </p:sp>
      <p:sp>
        <p:nvSpPr>
          <p:cNvPr id="171" name="Shape 171"/>
          <p:cNvSpPr txBox="1"/>
          <p:nvPr/>
        </p:nvSpPr>
        <p:spPr>
          <a:xfrm>
            <a:off x="2333424" y="4628725"/>
            <a:ext cx="4129200" cy="4041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Using neural nets to create other neural nets</a:t>
            </a:r>
          </a:p>
        </p:txBody>
      </p:sp>
      <p:sp>
        <p:nvSpPr>
          <p:cNvPr id="172" name="Shape 172"/>
          <p:cNvSpPr txBox="1"/>
          <p:nvPr/>
        </p:nvSpPr>
        <p:spPr>
          <a:xfrm>
            <a:off x="7073575" y="4628725"/>
            <a:ext cx="1889700" cy="504000"/>
          </a:xfrm>
          <a:prstGeom prst="rect">
            <a:avLst/>
          </a:prstGeom>
          <a:noFill/>
          <a:ln>
            <a:noFill/>
          </a:ln>
        </p:spPr>
        <p:txBody>
          <a:bodyPr anchorCtr="0" anchor="ctr" bIns="91425" lIns="91425" rIns="91425" tIns="91425">
            <a:noAutofit/>
          </a:bodyPr>
          <a:lstStyle/>
          <a:p>
            <a:pPr lvl="0" rtl="0" algn="r">
              <a:spcBef>
                <a:spcPts val="0"/>
              </a:spcBef>
              <a:buNone/>
            </a:pPr>
            <a:r>
              <a:rPr lang="en" sz="1000"/>
              <a:t>http://bit.ly/2oB89hQ</a:t>
            </a:r>
          </a:p>
        </p:txBody>
      </p:sp>
      <p:pic>
        <p:nvPicPr>
          <p:cNvPr id="173" name="Shape 173"/>
          <p:cNvPicPr preferRelativeResize="0"/>
          <p:nvPr/>
        </p:nvPicPr>
        <p:blipFill rotWithShape="1">
          <a:blip r:embed="rId3">
            <a:alphaModFix/>
          </a:blip>
          <a:srcRect b="11964" l="0" r="0" t="0"/>
          <a:stretch/>
        </p:blipFill>
        <p:spPr>
          <a:xfrm>
            <a:off x="1309025" y="949899"/>
            <a:ext cx="6178001" cy="3368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nvSpPr>
        <p:spPr>
          <a:xfrm>
            <a:off x="174337" y="123750"/>
            <a:ext cx="8457000" cy="1074900"/>
          </a:xfrm>
          <a:prstGeom prst="rect">
            <a:avLst/>
          </a:prstGeom>
          <a:noFill/>
          <a:ln>
            <a:noFill/>
          </a:ln>
        </p:spPr>
        <p:txBody>
          <a:bodyPr anchorCtr="0" anchor="ctr" bIns="91425" lIns="91425" rIns="91425" tIns="91425">
            <a:noAutofit/>
          </a:bodyPr>
          <a:lstStyle/>
          <a:p>
            <a:pPr lvl="0">
              <a:spcBef>
                <a:spcPts val="0"/>
              </a:spcBef>
              <a:buNone/>
            </a:pPr>
            <a:r>
              <a:rPr lang="en" sz="1800">
                <a:solidFill>
                  <a:schemeClr val="dk1"/>
                </a:solidFill>
              </a:rPr>
              <a:t>Why Deep Learning Works?</a:t>
            </a:r>
          </a:p>
          <a:p>
            <a:pPr lvl="0" rtl="0">
              <a:spcBef>
                <a:spcPts val="0"/>
              </a:spcBef>
              <a:buNone/>
            </a:pPr>
            <a:r>
              <a:rPr lang="en">
                <a:solidFill>
                  <a:schemeClr val="dk1"/>
                </a:solidFill>
              </a:rPr>
              <a:t>Thanks to the optimization algorithms used.</a:t>
            </a:r>
          </a:p>
          <a:p>
            <a:pPr lvl="0" rtl="0">
              <a:spcBef>
                <a:spcPts val="0"/>
              </a:spcBef>
              <a:buNone/>
            </a:pPr>
            <a:r>
              <a:t/>
            </a:r>
            <a:endParaRPr>
              <a:solidFill>
                <a:srgbClr val="333333"/>
              </a:solidFill>
              <a:highlight>
                <a:srgbClr val="FFFFFF"/>
              </a:highlight>
            </a:endParaRPr>
          </a:p>
        </p:txBody>
      </p:sp>
      <p:pic>
        <p:nvPicPr>
          <p:cNvPr id="179" name="Shape 179"/>
          <p:cNvPicPr preferRelativeResize="0"/>
          <p:nvPr/>
        </p:nvPicPr>
        <p:blipFill>
          <a:blip r:embed="rId3">
            <a:alphaModFix/>
          </a:blip>
          <a:stretch>
            <a:fillRect/>
          </a:stretch>
        </p:blipFill>
        <p:spPr>
          <a:xfrm>
            <a:off x="2239700" y="1458949"/>
            <a:ext cx="4548975" cy="3104950"/>
          </a:xfrm>
          <a:prstGeom prst="rect">
            <a:avLst/>
          </a:prstGeom>
          <a:noFill/>
          <a:ln>
            <a:noFill/>
          </a:ln>
        </p:spPr>
      </p:pic>
      <p:sp>
        <p:nvSpPr>
          <p:cNvPr id="180" name="Shape 180"/>
          <p:cNvSpPr txBox="1"/>
          <p:nvPr/>
        </p:nvSpPr>
        <p:spPr>
          <a:xfrm>
            <a:off x="7370162" y="4264475"/>
            <a:ext cx="1889700" cy="648600"/>
          </a:xfrm>
          <a:prstGeom prst="rect">
            <a:avLst/>
          </a:prstGeom>
          <a:noFill/>
          <a:ln>
            <a:noFill/>
          </a:ln>
        </p:spPr>
        <p:txBody>
          <a:bodyPr anchorCtr="0" anchor="ctr" bIns="91425" lIns="91425" rIns="91425" tIns="91425">
            <a:noAutofit/>
          </a:bodyPr>
          <a:lstStyle/>
          <a:p>
            <a:pPr lvl="0" rtl="0" algn="ctr">
              <a:spcBef>
                <a:spcPts val="0"/>
              </a:spcBef>
              <a:buNone/>
            </a:pPr>
            <a:r>
              <a:rPr lang="en" sz="1000"/>
              <a:t>http://bit.ly/2qnAA0j</a:t>
            </a:r>
          </a:p>
        </p:txBody>
      </p:sp>
      <p:pic>
        <p:nvPicPr>
          <p:cNvPr id="181" name="Shape 181"/>
          <p:cNvPicPr preferRelativeResize="0"/>
          <p:nvPr/>
        </p:nvPicPr>
        <p:blipFill rotWithShape="1">
          <a:blip r:embed="rId4">
            <a:alphaModFix/>
          </a:blip>
          <a:srcRect b="27240" l="0" r="22904" t="0"/>
          <a:stretch/>
        </p:blipFill>
        <p:spPr>
          <a:xfrm>
            <a:off x="7740150" y="2657575"/>
            <a:ext cx="1272900" cy="1710574"/>
          </a:xfrm>
          <a:prstGeom prst="rect">
            <a:avLst/>
          </a:prstGeom>
          <a:noFill/>
          <a:ln>
            <a:noFill/>
          </a:ln>
        </p:spPr>
      </p:pic>
      <p:sp>
        <p:nvSpPr>
          <p:cNvPr id="182" name="Shape 182"/>
          <p:cNvSpPr/>
          <p:nvPr/>
        </p:nvSpPr>
        <p:spPr>
          <a:xfrm>
            <a:off x="3031525" y="1581850"/>
            <a:ext cx="2718000" cy="212100"/>
          </a:xfrm>
          <a:prstGeom prst="roundRect">
            <a:avLst>
              <a:gd fmla="val 16667" name="adj"/>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83" name="Shape 183"/>
          <p:cNvCxnSpPr/>
          <p:nvPr/>
        </p:nvCxnSpPr>
        <p:spPr>
          <a:xfrm rot="10800000">
            <a:off x="2324730" y="1665550"/>
            <a:ext cx="706800" cy="900"/>
          </a:xfrm>
          <a:prstGeom prst="straightConnector1">
            <a:avLst/>
          </a:prstGeom>
          <a:noFill/>
          <a:ln cap="flat" cmpd="sng" w="9525">
            <a:solidFill>
              <a:schemeClr val="dk2"/>
            </a:solidFill>
            <a:prstDash val="solid"/>
            <a:round/>
            <a:headEnd len="lg" w="lg" type="none"/>
            <a:tailEnd len="lg" w="lg" type="triangle"/>
          </a:ln>
        </p:spPr>
      </p:cxnSp>
      <p:sp>
        <p:nvSpPr>
          <p:cNvPr id="184" name="Shape 184"/>
          <p:cNvSpPr/>
          <p:nvPr/>
        </p:nvSpPr>
        <p:spPr>
          <a:xfrm>
            <a:off x="4255064" y="1843875"/>
            <a:ext cx="1889700" cy="212100"/>
          </a:xfrm>
          <a:prstGeom prst="roundRect">
            <a:avLst>
              <a:gd fmla="val 16667" name="adj"/>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85" name="Shape 185"/>
          <p:cNvPicPr preferRelativeResize="0"/>
          <p:nvPr/>
        </p:nvPicPr>
        <p:blipFill>
          <a:blip r:embed="rId5">
            <a:alphaModFix/>
          </a:blip>
          <a:stretch>
            <a:fillRect/>
          </a:stretch>
        </p:blipFill>
        <p:spPr>
          <a:xfrm>
            <a:off x="6932275" y="1705472"/>
            <a:ext cx="1986852" cy="485675"/>
          </a:xfrm>
          <a:prstGeom prst="rect">
            <a:avLst/>
          </a:prstGeom>
          <a:noFill/>
          <a:ln>
            <a:noFill/>
          </a:ln>
        </p:spPr>
      </p:pic>
      <p:cxnSp>
        <p:nvCxnSpPr>
          <p:cNvPr id="186" name="Shape 186"/>
          <p:cNvCxnSpPr>
            <a:stCxn id="184" idx="3"/>
            <a:endCxn id="185" idx="1"/>
          </p:cNvCxnSpPr>
          <p:nvPr/>
        </p:nvCxnSpPr>
        <p:spPr>
          <a:xfrm flipH="1" rot="10800000">
            <a:off x="6144764" y="1948425"/>
            <a:ext cx="787500" cy="1500"/>
          </a:xfrm>
          <a:prstGeom prst="straightConnector1">
            <a:avLst/>
          </a:prstGeom>
          <a:noFill/>
          <a:ln cap="flat" cmpd="sng" w="9525">
            <a:solidFill>
              <a:schemeClr val="dk2"/>
            </a:solidFill>
            <a:prstDash val="solid"/>
            <a:round/>
            <a:headEnd len="lg" w="lg" type="none"/>
            <a:tailEnd len="lg" w="lg" type="triangle"/>
          </a:ln>
        </p:spPr>
      </p:cxnSp>
      <p:sp>
        <p:nvSpPr>
          <p:cNvPr id="187" name="Shape 187"/>
          <p:cNvSpPr txBox="1"/>
          <p:nvPr/>
        </p:nvSpPr>
        <p:spPr>
          <a:xfrm>
            <a:off x="238800" y="1348875"/>
            <a:ext cx="2087400" cy="707100"/>
          </a:xfrm>
          <a:prstGeom prst="rect">
            <a:avLst/>
          </a:prstGeom>
          <a:noFill/>
          <a:ln>
            <a:noFill/>
          </a:ln>
        </p:spPr>
        <p:txBody>
          <a:bodyPr anchorCtr="0" anchor="ctr" bIns="91425" lIns="91425" rIns="91425" tIns="91425">
            <a:noAutofit/>
          </a:bodyPr>
          <a:lstStyle/>
          <a:p>
            <a:pPr lvl="0" rtl="0" algn="ctr">
              <a:spcBef>
                <a:spcPts val="0"/>
              </a:spcBef>
              <a:buNone/>
            </a:pPr>
            <a:r>
              <a:rPr lang="en" sz="1200">
                <a:solidFill>
                  <a:schemeClr val="dk1"/>
                </a:solidFill>
              </a:rPr>
              <a:t>The most common optimization algorithm used</a:t>
            </a:r>
          </a:p>
          <a:p>
            <a:pPr lvl="0" rtl="0" algn="ctr">
              <a:spcBef>
                <a:spcPts val="0"/>
              </a:spcBef>
              <a:buNone/>
            </a:pPr>
            <a:r>
              <a:rPr lang="en" sz="1200">
                <a:solidFill>
                  <a:schemeClr val="dk1"/>
                </a:solidFill>
              </a:rPr>
              <a:t>in machine learning</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nvSpPr>
        <p:spPr>
          <a:xfrm>
            <a:off x="211000" y="171250"/>
            <a:ext cx="8457000" cy="1074900"/>
          </a:xfrm>
          <a:prstGeom prst="rect">
            <a:avLst/>
          </a:prstGeom>
          <a:noFill/>
          <a:ln>
            <a:noFill/>
          </a:ln>
        </p:spPr>
        <p:txBody>
          <a:bodyPr anchorCtr="0" anchor="ctr" bIns="91425" lIns="91425" rIns="91425" tIns="91425">
            <a:noAutofit/>
          </a:bodyPr>
          <a:lstStyle/>
          <a:p>
            <a:pPr lvl="0">
              <a:spcBef>
                <a:spcPts val="0"/>
              </a:spcBef>
              <a:buNone/>
            </a:pPr>
            <a:r>
              <a:rPr lang="en" sz="1800"/>
              <a:t>Recurrent</a:t>
            </a:r>
            <a:r>
              <a:rPr lang="en" sz="1800"/>
              <a:t> Dynamic Systems</a:t>
            </a:r>
          </a:p>
          <a:p>
            <a:pPr lvl="0" rtl="0">
              <a:spcBef>
                <a:spcPts val="0"/>
              </a:spcBef>
              <a:buNone/>
            </a:pPr>
            <a:br>
              <a:rPr lang="en">
                <a:solidFill>
                  <a:srgbClr val="333333"/>
                </a:solidFill>
                <a:highlight>
                  <a:srgbClr val="FFFFFF"/>
                </a:highlight>
              </a:rPr>
            </a:br>
            <a:r>
              <a:rPr lang="en">
                <a:solidFill>
                  <a:srgbClr val="333333"/>
                </a:solidFill>
                <a:highlight>
                  <a:srgbClr val="FFFFFF"/>
                </a:highlight>
              </a:rPr>
              <a:t>Can reproduce dynamics of neuron populations in the prefrontal cortex.</a:t>
            </a:r>
          </a:p>
        </p:txBody>
      </p:sp>
      <p:pic>
        <p:nvPicPr>
          <p:cNvPr id="193" name="Shape 193"/>
          <p:cNvPicPr preferRelativeResize="0"/>
          <p:nvPr/>
        </p:nvPicPr>
        <p:blipFill rotWithShape="1">
          <a:blip r:embed="rId3">
            <a:alphaModFix/>
          </a:blip>
          <a:srcRect b="21789" l="0" r="0" t="0"/>
          <a:stretch/>
        </p:blipFill>
        <p:spPr>
          <a:xfrm>
            <a:off x="1844650" y="1607100"/>
            <a:ext cx="5860950" cy="2507499"/>
          </a:xfrm>
          <a:prstGeom prst="rect">
            <a:avLst/>
          </a:prstGeom>
          <a:noFill/>
          <a:ln>
            <a:noFill/>
          </a:ln>
        </p:spPr>
      </p:pic>
      <p:sp>
        <p:nvSpPr>
          <p:cNvPr id="194" name="Shape 194"/>
          <p:cNvSpPr txBox="1"/>
          <p:nvPr/>
        </p:nvSpPr>
        <p:spPr>
          <a:xfrm>
            <a:off x="2854287" y="4338700"/>
            <a:ext cx="3553200" cy="480300"/>
          </a:xfrm>
          <a:prstGeom prst="rect">
            <a:avLst/>
          </a:prstGeom>
          <a:noFill/>
          <a:ln>
            <a:noFill/>
          </a:ln>
        </p:spPr>
        <p:txBody>
          <a:bodyPr anchorCtr="0" anchor="ctr" bIns="91425" lIns="91425" rIns="91425" tIns="91425">
            <a:noAutofit/>
          </a:bodyPr>
          <a:lstStyle/>
          <a:p>
            <a:pPr lvl="0" marL="304800" rtl="0" algn="r">
              <a:lnSpc>
                <a:spcPct val="115000"/>
              </a:lnSpc>
              <a:spcBef>
                <a:spcPts val="0"/>
              </a:spcBef>
              <a:buNone/>
            </a:pPr>
            <a:r>
              <a:rPr lang="en" sz="1000"/>
              <a:t>Mante, V, et. al. (2013).  https://doi.org/10.1038/nature12742</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nvSpPr>
        <p:spPr>
          <a:xfrm>
            <a:off x="5407200" y="4567500"/>
            <a:ext cx="3736800" cy="576000"/>
          </a:xfrm>
          <a:prstGeom prst="rect">
            <a:avLst/>
          </a:prstGeom>
          <a:noFill/>
          <a:ln>
            <a:noFill/>
          </a:ln>
        </p:spPr>
        <p:txBody>
          <a:bodyPr anchorCtr="0" anchor="ctr" bIns="91425" lIns="91425" rIns="91425" tIns="91425">
            <a:noAutofit/>
          </a:bodyPr>
          <a:lstStyle/>
          <a:p>
            <a:pPr lvl="0" marL="304800" rtl="0" algn="r">
              <a:lnSpc>
                <a:spcPct val="115000"/>
              </a:lnSpc>
              <a:spcBef>
                <a:spcPts val="0"/>
              </a:spcBef>
              <a:buNone/>
            </a:pPr>
            <a:r>
              <a:rPr lang="en" sz="1000">
                <a:solidFill>
                  <a:schemeClr val="dk1"/>
                </a:solidFill>
              </a:rPr>
              <a:t>Adapted From: </a:t>
            </a:r>
            <a:r>
              <a:rPr lang="en" sz="1000">
                <a:solidFill>
                  <a:schemeClr val="dk1"/>
                </a:solidFill>
              </a:rPr>
              <a:t>Vandoorne, K. et. al. (2014). </a:t>
            </a:r>
          </a:p>
          <a:p>
            <a:pPr lvl="0" marL="304800" rtl="0" algn="r">
              <a:lnSpc>
                <a:spcPct val="115000"/>
              </a:lnSpc>
              <a:spcBef>
                <a:spcPts val="0"/>
              </a:spcBef>
              <a:buNone/>
            </a:pPr>
            <a:r>
              <a:rPr i="1" lang="en" sz="1000">
                <a:solidFill>
                  <a:schemeClr val="dk1"/>
                </a:solidFill>
              </a:rPr>
              <a:t>Nature Communications</a:t>
            </a:r>
            <a:r>
              <a:rPr lang="en" sz="1000">
                <a:solidFill>
                  <a:schemeClr val="dk1"/>
                </a:solidFill>
              </a:rPr>
              <a:t>, </a:t>
            </a:r>
            <a:r>
              <a:rPr i="1" lang="en" sz="1000">
                <a:solidFill>
                  <a:schemeClr val="dk1"/>
                </a:solidFill>
              </a:rPr>
              <a:t>5</a:t>
            </a:r>
            <a:r>
              <a:rPr lang="en" sz="1000">
                <a:solidFill>
                  <a:schemeClr val="dk1"/>
                </a:solidFill>
              </a:rPr>
              <a:t>, 3541. Read not recommended.</a:t>
            </a:r>
          </a:p>
        </p:txBody>
      </p:sp>
      <p:grpSp>
        <p:nvGrpSpPr>
          <p:cNvPr id="200" name="Shape 200"/>
          <p:cNvGrpSpPr/>
          <p:nvPr/>
        </p:nvGrpSpPr>
        <p:grpSpPr>
          <a:xfrm>
            <a:off x="3034600" y="1879725"/>
            <a:ext cx="2823675" cy="1705050"/>
            <a:chOff x="2945975" y="1128850"/>
            <a:chExt cx="2823675" cy="1705050"/>
          </a:xfrm>
        </p:grpSpPr>
        <p:pic>
          <p:nvPicPr>
            <p:cNvPr id="201" name="Shape 201"/>
            <p:cNvPicPr preferRelativeResize="0"/>
            <p:nvPr/>
          </p:nvPicPr>
          <p:blipFill rotWithShape="1">
            <a:blip r:embed="rId3">
              <a:alphaModFix/>
            </a:blip>
            <a:srcRect b="54628" l="15426" r="35302" t="10715"/>
            <a:stretch/>
          </p:blipFill>
          <p:spPr>
            <a:xfrm>
              <a:off x="2945975" y="1128850"/>
              <a:ext cx="2538424" cy="1576424"/>
            </a:xfrm>
            <a:prstGeom prst="rect">
              <a:avLst/>
            </a:prstGeom>
            <a:noFill/>
            <a:ln>
              <a:noFill/>
            </a:ln>
          </p:spPr>
        </p:pic>
        <p:sp>
          <p:nvSpPr>
            <p:cNvPr id="202" name="Shape 202"/>
            <p:cNvSpPr/>
            <p:nvPr/>
          </p:nvSpPr>
          <p:spPr>
            <a:xfrm>
              <a:off x="2945975" y="2554300"/>
              <a:ext cx="1315500" cy="2796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3" name="Shape 203"/>
            <p:cNvSpPr/>
            <p:nvPr/>
          </p:nvSpPr>
          <p:spPr>
            <a:xfrm>
              <a:off x="2945975" y="2235125"/>
              <a:ext cx="293700" cy="2796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4" name="Shape 204"/>
            <p:cNvSpPr/>
            <p:nvPr/>
          </p:nvSpPr>
          <p:spPr>
            <a:xfrm>
              <a:off x="4024025" y="2554300"/>
              <a:ext cx="875100" cy="2796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5" name="Shape 205"/>
            <p:cNvSpPr/>
            <p:nvPr/>
          </p:nvSpPr>
          <p:spPr>
            <a:xfrm>
              <a:off x="5276750" y="2431950"/>
              <a:ext cx="492900" cy="2796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06" name="Shape 206"/>
          <p:cNvGrpSpPr/>
          <p:nvPr/>
        </p:nvGrpSpPr>
        <p:grpSpPr>
          <a:xfrm>
            <a:off x="2945974" y="3367950"/>
            <a:ext cx="3000900" cy="1392274"/>
            <a:chOff x="2945974" y="2934900"/>
            <a:chExt cx="3000900" cy="1392274"/>
          </a:xfrm>
        </p:grpSpPr>
        <p:pic>
          <p:nvPicPr>
            <p:cNvPr id="207" name="Shape 207"/>
            <p:cNvPicPr preferRelativeResize="0"/>
            <p:nvPr/>
          </p:nvPicPr>
          <p:blipFill rotWithShape="1">
            <a:blip r:embed="rId3">
              <a:alphaModFix/>
            </a:blip>
            <a:srcRect b="0" l="11946" r="35656" t="70741"/>
            <a:stretch/>
          </p:blipFill>
          <p:spPr>
            <a:xfrm>
              <a:off x="2945974" y="2934900"/>
              <a:ext cx="2823675" cy="1392274"/>
            </a:xfrm>
            <a:prstGeom prst="rect">
              <a:avLst/>
            </a:prstGeom>
            <a:noFill/>
            <a:ln>
              <a:noFill/>
            </a:ln>
          </p:spPr>
        </p:pic>
        <p:sp>
          <p:nvSpPr>
            <p:cNvPr id="208" name="Shape 208"/>
            <p:cNvSpPr/>
            <p:nvPr/>
          </p:nvSpPr>
          <p:spPr>
            <a:xfrm>
              <a:off x="5568875" y="3091375"/>
              <a:ext cx="378000" cy="6795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09" name="Shape 209"/>
          <p:cNvGrpSpPr/>
          <p:nvPr/>
        </p:nvGrpSpPr>
        <p:grpSpPr>
          <a:xfrm>
            <a:off x="6378625" y="2564825"/>
            <a:ext cx="2199499" cy="1576424"/>
            <a:chOff x="6306350" y="1916300"/>
            <a:chExt cx="2199499" cy="1576424"/>
          </a:xfrm>
        </p:grpSpPr>
        <p:pic>
          <p:nvPicPr>
            <p:cNvPr id="210" name="Shape 210"/>
            <p:cNvPicPr preferRelativeResize="0"/>
            <p:nvPr/>
          </p:nvPicPr>
          <p:blipFill rotWithShape="1">
            <a:blip r:embed="rId3">
              <a:alphaModFix/>
            </a:blip>
            <a:srcRect b="54628" l="63752" r="0" t="10715"/>
            <a:stretch/>
          </p:blipFill>
          <p:spPr>
            <a:xfrm>
              <a:off x="6638425" y="1916300"/>
              <a:ext cx="1867424" cy="1576424"/>
            </a:xfrm>
            <a:prstGeom prst="rect">
              <a:avLst/>
            </a:prstGeom>
            <a:noFill/>
            <a:ln>
              <a:noFill/>
            </a:ln>
          </p:spPr>
        </p:pic>
        <p:sp>
          <p:nvSpPr>
            <p:cNvPr id="211" name="Shape 211"/>
            <p:cNvSpPr/>
            <p:nvPr/>
          </p:nvSpPr>
          <p:spPr>
            <a:xfrm>
              <a:off x="6306350" y="2364762"/>
              <a:ext cx="378000" cy="6795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2" name="Shape 212"/>
            <p:cNvSpPr/>
            <p:nvPr/>
          </p:nvSpPr>
          <p:spPr>
            <a:xfrm>
              <a:off x="6563550" y="3180875"/>
              <a:ext cx="1042500" cy="3117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3" name="Shape 213"/>
            <p:cNvSpPr/>
            <p:nvPr/>
          </p:nvSpPr>
          <p:spPr>
            <a:xfrm>
              <a:off x="6684350" y="2983975"/>
              <a:ext cx="327000" cy="3117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14" name="Shape 214"/>
          <p:cNvGrpSpPr/>
          <p:nvPr/>
        </p:nvGrpSpPr>
        <p:grpSpPr>
          <a:xfrm>
            <a:off x="760450" y="2590850"/>
            <a:ext cx="1165024" cy="1524375"/>
            <a:chOff x="808625" y="1916300"/>
            <a:chExt cx="1165024" cy="1524375"/>
          </a:xfrm>
        </p:grpSpPr>
        <p:pic>
          <p:nvPicPr>
            <p:cNvPr id="215" name="Shape 215"/>
            <p:cNvPicPr preferRelativeResize="0"/>
            <p:nvPr/>
          </p:nvPicPr>
          <p:blipFill rotWithShape="1">
            <a:blip r:embed="rId3">
              <a:alphaModFix/>
            </a:blip>
            <a:srcRect b="60372" l="0" r="78868" t="10716"/>
            <a:stretch/>
          </p:blipFill>
          <p:spPr>
            <a:xfrm>
              <a:off x="808625" y="1916300"/>
              <a:ext cx="1088700" cy="1315074"/>
            </a:xfrm>
            <a:prstGeom prst="rect">
              <a:avLst/>
            </a:prstGeom>
            <a:noFill/>
            <a:ln>
              <a:noFill/>
            </a:ln>
          </p:spPr>
        </p:pic>
        <p:sp>
          <p:nvSpPr>
            <p:cNvPr id="216" name="Shape 216"/>
            <p:cNvSpPr/>
            <p:nvPr/>
          </p:nvSpPr>
          <p:spPr>
            <a:xfrm>
              <a:off x="1695550" y="3025475"/>
              <a:ext cx="278100" cy="415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17" name="Shape 217"/>
          <p:cNvSpPr txBox="1"/>
          <p:nvPr/>
        </p:nvSpPr>
        <p:spPr>
          <a:xfrm>
            <a:off x="217937" y="550425"/>
            <a:ext cx="8457000" cy="13293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Recurrent Dynamic Systems</a:t>
            </a:r>
          </a:p>
          <a:p>
            <a:pPr lvl="0" rtl="0">
              <a:spcBef>
                <a:spcPts val="0"/>
              </a:spcBef>
              <a:buNone/>
            </a:pPr>
            <a:r>
              <a:t/>
            </a:r>
            <a:endParaRPr/>
          </a:p>
          <a:p>
            <a:pPr lvl="0">
              <a:spcBef>
                <a:spcPts val="0"/>
              </a:spcBef>
              <a:buNone/>
            </a:pPr>
            <a:r>
              <a:rPr lang="en">
                <a:solidFill>
                  <a:srgbClr val="434343"/>
                </a:solidFill>
                <a:highlight>
                  <a:srgbClr val="FFFFFF"/>
                </a:highlight>
              </a:rPr>
              <a:t>What happens if you allow information transfer backwards?</a:t>
            </a:r>
          </a:p>
          <a:p>
            <a:pPr lvl="0">
              <a:spcBef>
                <a:spcPts val="0"/>
              </a:spcBef>
              <a:buNone/>
            </a:pPr>
            <a:r>
              <a:t/>
            </a:r>
            <a:endParaRPr>
              <a:solidFill>
                <a:srgbClr val="434343"/>
              </a:solidFill>
              <a:highlight>
                <a:srgbClr val="FFFFFF"/>
              </a:highlight>
            </a:endParaRPr>
          </a:p>
          <a:p>
            <a:pPr indent="-228600" lvl="0" marL="457200" rtl="0">
              <a:spcBef>
                <a:spcPts val="0"/>
              </a:spcBef>
              <a:buClr>
                <a:srgbClr val="434343"/>
              </a:buClr>
              <a:buChar char="●"/>
            </a:pPr>
            <a:r>
              <a:rPr lang="en">
                <a:solidFill>
                  <a:srgbClr val="434343"/>
                </a:solidFill>
                <a:highlight>
                  <a:srgbClr val="FFFFFF"/>
                </a:highlight>
              </a:rPr>
              <a:t>Recurrent networks manifest transient dynamics. </a:t>
            </a:r>
          </a:p>
          <a:p>
            <a:pPr indent="-228600" lvl="0" marL="457200" rtl="0">
              <a:spcBef>
                <a:spcPts val="0"/>
              </a:spcBef>
              <a:buClr>
                <a:srgbClr val="434343"/>
              </a:buClr>
              <a:buChar char="●"/>
            </a:pPr>
            <a:r>
              <a:rPr lang="en">
                <a:solidFill>
                  <a:srgbClr val="434343"/>
                </a:solidFill>
                <a:highlight>
                  <a:srgbClr val="FFFFFF"/>
                </a:highlight>
              </a:rPr>
              <a:t>The transient dynamical states are fundamental for computation.</a:t>
            </a:r>
            <a:br>
              <a:rPr lang="en">
                <a:solidFill>
                  <a:srgbClr val="434343"/>
                </a:solidFill>
                <a:highlight>
                  <a:srgbClr val="FFFFFF"/>
                </a:highlight>
              </a:rPr>
            </a:br>
          </a:p>
          <a:p>
            <a:pPr lvl="0" rt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nvSpPr>
        <p:spPr>
          <a:xfrm>
            <a:off x="2528550" y="2094750"/>
            <a:ext cx="4086900" cy="954000"/>
          </a:xfrm>
          <a:prstGeom prst="rect">
            <a:avLst/>
          </a:prstGeom>
          <a:noFill/>
          <a:ln>
            <a:noFill/>
          </a:ln>
        </p:spPr>
        <p:txBody>
          <a:bodyPr anchorCtr="0" anchor="ctr" bIns="91425" lIns="91425" rIns="91425" tIns="91425">
            <a:noAutofit/>
          </a:bodyPr>
          <a:lstStyle/>
          <a:p>
            <a:pPr lvl="0" rtl="0" algn="ctr">
              <a:spcBef>
                <a:spcPts val="0"/>
              </a:spcBef>
              <a:buNone/>
            </a:pPr>
            <a:r>
              <a:rPr lang="en" sz="2400">
                <a:solidFill>
                  <a:schemeClr val="dk1"/>
                </a:solidFill>
              </a:rPr>
              <a:t>Optical</a:t>
            </a:r>
            <a:r>
              <a:rPr lang="en" sz="2400">
                <a:solidFill>
                  <a:schemeClr val="dk1"/>
                </a:solidFill>
              </a:rPr>
              <a:t> </a:t>
            </a:r>
          </a:p>
          <a:p>
            <a:pPr lvl="0" rtl="0" algn="ctr">
              <a:spcBef>
                <a:spcPts val="0"/>
              </a:spcBef>
              <a:buNone/>
            </a:pPr>
            <a:r>
              <a:rPr lang="en" sz="2400">
                <a:solidFill>
                  <a:schemeClr val="dk1"/>
                </a:solidFill>
              </a:rPr>
              <a:t>Artificial Neural Networks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3375825" y="1757599"/>
            <a:ext cx="5768174" cy="2400674"/>
          </a:xfrm>
          <a:prstGeom prst="rect">
            <a:avLst/>
          </a:prstGeom>
          <a:noFill/>
          <a:ln>
            <a:noFill/>
          </a:ln>
        </p:spPr>
      </p:pic>
      <p:sp>
        <p:nvSpPr>
          <p:cNvPr id="228" name="Shape 228"/>
          <p:cNvSpPr txBox="1"/>
          <p:nvPr/>
        </p:nvSpPr>
        <p:spPr>
          <a:xfrm>
            <a:off x="233800" y="298750"/>
            <a:ext cx="8201400" cy="712800"/>
          </a:xfrm>
          <a:prstGeom prst="rect">
            <a:avLst/>
          </a:prstGeom>
          <a:noFill/>
          <a:ln>
            <a:noFill/>
          </a:ln>
        </p:spPr>
        <p:txBody>
          <a:bodyPr anchorCtr="0" anchor="ctr" bIns="91425" lIns="91425" rIns="91425" tIns="91425">
            <a:noAutofit/>
          </a:bodyPr>
          <a:lstStyle/>
          <a:p>
            <a:pPr lvl="0" rtl="0">
              <a:spcBef>
                <a:spcPts val="0"/>
              </a:spcBef>
              <a:buNone/>
            </a:pPr>
            <a:r>
              <a:rPr lang="en" sz="1800"/>
              <a:t>Optical </a:t>
            </a:r>
            <a:r>
              <a:rPr lang="en" sz="1800"/>
              <a:t>Reservoir Computing</a:t>
            </a:r>
          </a:p>
          <a:p>
            <a:pPr lvl="0" rtl="0">
              <a:spcBef>
                <a:spcPts val="0"/>
              </a:spcBef>
              <a:buNone/>
            </a:pPr>
            <a:r>
              <a:t/>
            </a:r>
            <a:endParaRPr/>
          </a:p>
          <a:p>
            <a:pPr lvl="0" rtl="0">
              <a:spcBef>
                <a:spcPts val="0"/>
              </a:spcBef>
              <a:buNone/>
            </a:pPr>
            <a:r>
              <a:rPr lang="en">
                <a:solidFill>
                  <a:srgbClr val="4A5960"/>
                </a:solidFill>
                <a:highlight>
                  <a:srgbClr val="FFFFFF"/>
                </a:highlight>
                <a:latin typeface="Roboto"/>
                <a:ea typeface="Roboto"/>
                <a:cs typeface="Roboto"/>
                <a:sym typeface="Roboto"/>
              </a:rPr>
              <a:t>Optoelectronic version with time multiplexing.</a:t>
            </a:r>
          </a:p>
        </p:txBody>
      </p:sp>
      <p:sp>
        <p:nvSpPr>
          <p:cNvPr id="229" name="Shape 229"/>
          <p:cNvSpPr txBox="1"/>
          <p:nvPr/>
        </p:nvSpPr>
        <p:spPr>
          <a:xfrm>
            <a:off x="4210500" y="4468350"/>
            <a:ext cx="3930600" cy="429900"/>
          </a:xfrm>
          <a:prstGeom prst="rect">
            <a:avLst/>
          </a:prstGeom>
          <a:noFill/>
          <a:ln>
            <a:noFill/>
          </a:ln>
        </p:spPr>
        <p:txBody>
          <a:bodyPr anchorCtr="0" anchor="ctr" bIns="91425" lIns="91425" rIns="91425" tIns="91425">
            <a:noAutofit/>
          </a:bodyPr>
          <a:lstStyle/>
          <a:p>
            <a:pPr lvl="0" marL="304800" rtl="0" algn="r">
              <a:lnSpc>
                <a:spcPct val="115000"/>
              </a:lnSpc>
              <a:spcBef>
                <a:spcPts val="0"/>
              </a:spcBef>
              <a:buNone/>
            </a:pPr>
            <a:r>
              <a:rPr lang="en" sz="1000">
                <a:solidFill>
                  <a:schemeClr val="dk1"/>
                </a:solidFill>
              </a:rPr>
              <a:t>Larger, L. et. al. (2012). </a:t>
            </a:r>
            <a:r>
              <a:rPr i="1" lang="en" sz="1000">
                <a:solidFill>
                  <a:schemeClr val="dk1"/>
                </a:solidFill>
              </a:rPr>
              <a:t>Optics Express</a:t>
            </a:r>
            <a:r>
              <a:rPr lang="en" sz="1000">
                <a:solidFill>
                  <a:schemeClr val="dk1"/>
                </a:solidFill>
              </a:rPr>
              <a:t>, </a:t>
            </a:r>
            <a:r>
              <a:rPr i="1" lang="en" sz="1000">
                <a:solidFill>
                  <a:schemeClr val="dk1"/>
                </a:solidFill>
              </a:rPr>
              <a:t>20</a:t>
            </a:r>
            <a:r>
              <a:rPr lang="en" sz="1000">
                <a:solidFill>
                  <a:schemeClr val="dk1"/>
                </a:solidFill>
              </a:rPr>
              <a:t>(3), 3241–9.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nvSpPr>
        <p:spPr>
          <a:xfrm>
            <a:off x="3455850" y="4256625"/>
            <a:ext cx="5313900" cy="802200"/>
          </a:xfrm>
          <a:prstGeom prst="rect">
            <a:avLst/>
          </a:prstGeom>
          <a:noFill/>
          <a:ln>
            <a:noFill/>
          </a:ln>
        </p:spPr>
        <p:txBody>
          <a:bodyPr anchorCtr="0" anchor="ctr" bIns="91425" lIns="91425" rIns="91425" tIns="91425">
            <a:noAutofit/>
          </a:bodyPr>
          <a:lstStyle/>
          <a:p>
            <a:pPr lvl="0" rtl="0" algn="r">
              <a:spcBef>
                <a:spcPts val="0"/>
              </a:spcBef>
              <a:buNone/>
            </a:pPr>
            <a:r>
              <a:rPr lang="en" sz="1200"/>
              <a:t>Mesaritakis, C. et. al. J. Opt. Soc. Am. B 30, 3048–3055 (2013)</a:t>
            </a:r>
          </a:p>
          <a:p>
            <a:pPr lvl="0" rtl="0" algn="r">
              <a:spcBef>
                <a:spcPts val="0"/>
              </a:spcBef>
              <a:buNone/>
            </a:pPr>
            <a:r>
              <a:rPr lang="en" sz="1200"/>
              <a:t>Reading not recommended.</a:t>
            </a:r>
          </a:p>
        </p:txBody>
      </p:sp>
      <p:pic>
        <p:nvPicPr>
          <p:cNvPr id="235" name="Shape 235"/>
          <p:cNvPicPr preferRelativeResize="0"/>
          <p:nvPr/>
        </p:nvPicPr>
        <p:blipFill>
          <a:blip r:embed="rId3">
            <a:alphaModFix/>
          </a:blip>
          <a:stretch>
            <a:fillRect/>
          </a:stretch>
        </p:blipFill>
        <p:spPr>
          <a:xfrm>
            <a:off x="3398025" y="1480825"/>
            <a:ext cx="5429549" cy="2775810"/>
          </a:xfrm>
          <a:prstGeom prst="rect">
            <a:avLst/>
          </a:prstGeom>
          <a:noFill/>
          <a:ln>
            <a:noFill/>
          </a:ln>
        </p:spPr>
      </p:pic>
      <p:sp>
        <p:nvSpPr>
          <p:cNvPr id="236" name="Shape 236"/>
          <p:cNvSpPr txBox="1"/>
          <p:nvPr/>
        </p:nvSpPr>
        <p:spPr>
          <a:xfrm>
            <a:off x="245850" y="395100"/>
            <a:ext cx="8201400" cy="712800"/>
          </a:xfrm>
          <a:prstGeom prst="rect">
            <a:avLst/>
          </a:prstGeom>
          <a:noFill/>
          <a:ln>
            <a:noFill/>
          </a:ln>
        </p:spPr>
        <p:txBody>
          <a:bodyPr anchorCtr="0" anchor="ctr" bIns="91425" lIns="91425" rIns="91425" tIns="91425">
            <a:noAutofit/>
          </a:bodyPr>
          <a:lstStyle/>
          <a:p>
            <a:pPr lvl="0" rtl="0">
              <a:spcBef>
                <a:spcPts val="0"/>
              </a:spcBef>
              <a:buNone/>
            </a:pPr>
            <a:r>
              <a:rPr lang="en" sz="1800"/>
              <a:t>Optical Reservoir Computing</a:t>
            </a:r>
          </a:p>
          <a:p>
            <a:pPr lvl="0" rtl="0">
              <a:spcBef>
                <a:spcPts val="0"/>
              </a:spcBef>
              <a:buNone/>
            </a:pPr>
            <a:r>
              <a:t/>
            </a:r>
            <a:endParaRPr/>
          </a:p>
          <a:p>
            <a:pPr lvl="0" rtl="0">
              <a:spcBef>
                <a:spcPts val="0"/>
              </a:spcBef>
              <a:buNone/>
            </a:pPr>
            <a:r>
              <a:rPr lang="en">
                <a:solidFill>
                  <a:srgbClr val="4A5960"/>
                </a:solidFill>
                <a:highlight>
                  <a:srgbClr val="FFFFFF"/>
                </a:highlight>
                <a:latin typeface="Roboto"/>
                <a:ea typeface="Roboto"/>
                <a:cs typeface="Roboto"/>
                <a:sym typeface="Roboto"/>
              </a:rPr>
              <a:t>All optical with ring resonators.</a:t>
            </a:r>
            <a:br>
              <a:rPr lang="en">
                <a:solidFill>
                  <a:srgbClr val="4A5960"/>
                </a:solidFill>
                <a:highlight>
                  <a:srgbClr val="FFFFFF"/>
                </a:highlight>
                <a:latin typeface="Roboto"/>
                <a:ea typeface="Roboto"/>
                <a:cs typeface="Roboto"/>
                <a:sym typeface="Roboto"/>
              </a:rPr>
            </a:b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descr="Google's artificial intelligence company, DeepMind, has developed an AI that has managed to learn how to walk, run, jump, and climb without any prior guidance. The result is as impressive as it is goofy.  Read more: http://www.businessinsider.com/sai  FACEBOOK: https://www.facebook.com/techinsider TWITTER: https://twitter.com/techinsider INSTAGRAM: https://www.instagram.com/businessinsider/ TUMBLR: http://businessinsider.tumblr.com/" id="60" name="Shape 60" title="Google's DeepMind AI just taught itself to walk">
            <a:hlinkClick r:id="rId3"/>
          </p:cNvPr>
          <p:cNvSpPr/>
          <p:nvPr/>
        </p:nvSpPr>
        <p:spPr>
          <a:xfrm>
            <a:off x="2233510" y="1024473"/>
            <a:ext cx="4927040" cy="3695274"/>
          </a:xfrm>
          <a:prstGeom prst="rect">
            <a:avLst/>
          </a:prstGeom>
          <a:blipFill>
            <a:blip r:embed="rId4">
              <a:alphaModFix/>
            </a:blip>
            <a:stretch>
              <a:fillRect/>
            </a:stretch>
          </a:blipFill>
          <a:ln>
            <a:noFill/>
          </a:ln>
        </p:spPr>
      </p:sp>
      <p:sp>
        <p:nvSpPr>
          <p:cNvPr id="61" name="Shape 61"/>
          <p:cNvSpPr txBox="1"/>
          <p:nvPr/>
        </p:nvSpPr>
        <p:spPr>
          <a:xfrm>
            <a:off x="173100" y="317625"/>
            <a:ext cx="8457000" cy="775800"/>
          </a:xfrm>
          <a:prstGeom prst="rect">
            <a:avLst/>
          </a:prstGeom>
          <a:noFill/>
          <a:ln>
            <a:noFill/>
          </a:ln>
        </p:spPr>
        <p:txBody>
          <a:bodyPr anchorCtr="0" anchor="ctr" bIns="91425" lIns="91425" rIns="91425" tIns="91425">
            <a:noAutofit/>
          </a:bodyPr>
          <a:lstStyle/>
          <a:p>
            <a:pPr lvl="0" rtl="0">
              <a:spcBef>
                <a:spcPts val="0"/>
              </a:spcBef>
              <a:buNone/>
            </a:pPr>
            <a:r>
              <a:rPr lang="en" sz="1800"/>
              <a:t>Google Deepmind</a:t>
            </a:r>
          </a:p>
          <a:p>
            <a:pPr lvl="0" rtl="0">
              <a:spcBef>
                <a:spcPts val="0"/>
              </a:spcBef>
              <a:buNone/>
            </a:pPr>
            <a:r>
              <a:rPr lang="en">
                <a:solidFill>
                  <a:srgbClr val="333333"/>
                </a:solidFill>
                <a:highlight>
                  <a:srgbClr val="FFFFFF"/>
                </a:highlight>
              </a:rPr>
              <a:t>Towards General Purpose AI</a:t>
            </a:r>
          </a:p>
          <a:p>
            <a:pPr lvl="0" rt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nvSpPr>
        <p:spPr>
          <a:xfrm>
            <a:off x="3072000" y="1071750"/>
            <a:ext cx="3000000" cy="3000000"/>
          </a:xfrm>
          <a:prstGeom prst="rect">
            <a:avLst/>
          </a:prstGeom>
          <a:noFill/>
          <a:ln>
            <a:noFill/>
          </a:ln>
        </p:spPr>
        <p:txBody>
          <a:bodyPr anchorCtr="0" anchor="ctr" bIns="91425" lIns="91425" rIns="91425" tIns="91425">
            <a:noAutofit/>
          </a:bodyPr>
          <a:lstStyle/>
          <a:p>
            <a:pPr lvl="0" rtl="0" algn="ctr">
              <a:spcBef>
                <a:spcPts val="0"/>
              </a:spcBef>
              <a:buNone/>
            </a:pPr>
            <a:r>
              <a:rPr lang="en" sz="2400">
                <a:solidFill>
                  <a:schemeClr val="dk1"/>
                </a:solidFill>
              </a:rPr>
              <a:t>The paper….</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Shape 246"/>
          <p:cNvPicPr preferRelativeResize="0"/>
          <p:nvPr/>
        </p:nvPicPr>
        <p:blipFill rotWithShape="1">
          <a:blip r:embed="rId3">
            <a:alphaModFix/>
          </a:blip>
          <a:srcRect b="29947" l="0" r="0" t="0"/>
          <a:stretch/>
        </p:blipFill>
        <p:spPr>
          <a:xfrm>
            <a:off x="1736487" y="471199"/>
            <a:ext cx="5671026" cy="1183775"/>
          </a:xfrm>
          <a:prstGeom prst="rect">
            <a:avLst/>
          </a:prstGeom>
          <a:noFill/>
          <a:ln>
            <a:noFill/>
          </a:ln>
        </p:spPr>
      </p:pic>
      <p:sp>
        <p:nvSpPr>
          <p:cNvPr id="247" name="Shape 247"/>
          <p:cNvSpPr txBox="1"/>
          <p:nvPr/>
        </p:nvSpPr>
        <p:spPr>
          <a:xfrm>
            <a:off x="974700" y="2309825"/>
            <a:ext cx="7194600" cy="1910100"/>
          </a:xfrm>
          <a:prstGeom prst="rect">
            <a:avLst/>
          </a:prstGeom>
          <a:noFill/>
          <a:ln>
            <a:noFill/>
          </a:ln>
        </p:spPr>
        <p:txBody>
          <a:bodyPr anchorCtr="0" anchor="ctr" bIns="91425" lIns="91425" rIns="91425" tIns="91425">
            <a:noAutofit/>
          </a:bodyPr>
          <a:lstStyle/>
          <a:p>
            <a:pPr lvl="0" rtl="0">
              <a:spcBef>
                <a:spcPts val="0"/>
              </a:spcBef>
              <a:buNone/>
            </a:pPr>
            <a:r>
              <a:t/>
            </a:r>
            <a:endParaRPr/>
          </a:p>
          <a:p>
            <a:pPr lvl="0">
              <a:spcBef>
                <a:spcPts val="0"/>
              </a:spcBef>
              <a:buNone/>
            </a:pPr>
            <a:r>
              <a:rPr lang="en">
                <a:solidFill>
                  <a:srgbClr val="333333"/>
                </a:solidFill>
                <a:highlight>
                  <a:srgbClr val="FFFFFF"/>
                </a:highlight>
              </a:rPr>
              <a:t>“There is a need for a better architecture for computing that the Von Neumann.”</a:t>
            </a:r>
          </a:p>
          <a:p>
            <a:pPr lvl="0" rtl="0">
              <a:spcBef>
                <a:spcPts val="0"/>
              </a:spcBef>
              <a:buNone/>
            </a:pPr>
            <a:r>
              <a:t/>
            </a:r>
            <a:endParaRPr>
              <a:solidFill>
                <a:srgbClr val="333333"/>
              </a:solidFill>
              <a:highlight>
                <a:srgbClr val="FFFFFF"/>
              </a:highlight>
            </a:endParaRPr>
          </a:p>
          <a:p>
            <a:pPr lvl="0">
              <a:spcBef>
                <a:spcPts val="0"/>
              </a:spcBef>
              <a:buClr>
                <a:srgbClr val="000000"/>
              </a:buClr>
              <a:buFont typeface="Arial"/>
              <a:buNone/>
            </a:pPr>
            <a:r>
              <a:rPr lang="en">
                <a:solidFill>
                  <a:srgbClr val="333333"/>
                </a:solidFill>
                <a:highlight>
                  <a:srgbClr val="FFFFFF"/>
                </a:highlight>
              </a:rPr>
              <a:t>“ We propose a new architecture for fully optical neural network that is </a:t>
            </a:r>
            <a:r>
              <a:rPr b="1" lang="en">
                <a:solidFill>
                  <a:srgbClr val="333333"/>
                </a:solidFill>
                <a:highlight>
                  <a:srgbClr val="FFFFFF"/>
                </a:highlight>
              </a:rPr>
              <a:t>energy efficient</a:t>
            </a:r>
            <a:r>
              <a:rPr lang="en">
                <a:solidFill>
                  <a:srgbClr val="333333"/>
                </a:solidFill>
                <a:highlight>
                  <a:srgbClr val="FFFFFF"/>
                </a:highlight>
              </a:rPr>
              <a:t> and </a:t>
            </a:r>
            <a:r>
              <a:rPr b="1" lang="en">
                <a:solidFill>
                  <a:srgbClr val="333333"/>
                </a:solidFill>
                <a:highlight>
                  <a:srgbClr val="FFFFFF"/>
                </a:highlight>
              </a:rPr>
              <a:t>faster</a:t>
            </a:r>
            <a:r>
              <a:rPr lang="en">
                <a:solidFill>
                  <a:srgbClr val="333333"/>
                </a:solidFill>
                <a:highlight>
                  <a:srgbClr val="FFFFFF"/>
                </a:highlight>
              </a:rPr>
              <a:t> than conventional electronic systems.”</a:t>
            </a:r>
          </a:p>
          <a:p>
            <a:pPr lvl="0">
              <a:spcBef>
                <a:spcPts val="0"/>
              </a:spcBef>
              <a:buClr>
                <a:srgbClr val="000000"/>
              </a:buClr>
              <a:buFont typeface="Arial"/>
              <a:buNone/>
            </a:pPr>
            <a:r>
              <a:t/>
            </a:r>
            <a:endParaRPr>
              <a:solidFill>
                <a:srgbClr val="333333"/>
              </a:solidFill>
              <a:highlight>
                <a:srgbClr val="FFFFFF"/>
              </a:highlight>
            </a:endParaRPr>
          </a:p>
          <a:p>
            <a:pPr lvl="0" rtl="0">
              <a:spcBef>
                <a:spcPts val="0"/>
              </a:spcBef>
              <a:buClr>
                <a:srgbClr val="000000"/>
              </a:buClr>
              <a:buFont typeface="Arial"/>
              <a:buNone/>
            </a:pPr>
            <a:r>
              <a:rPr lang="en">
                <a:solidFill>
                  <a:srgbClr val="333333"/>
                </a:solidFill>
                <a:highlight>
                  <a:srgbClr val="FFFFFF"/>
                </a:highlight>
              </a:rPr>
              <a:t>“</a:t>
            </a:r>
            <a:r>
              <a:rPr lang="en">
                <a:solidFill>
                  <a:schemeClr val="dk1"/>
                </a:solidFill>
              </a:rPr>
              <a:t>Once a neural network is trained, the architecture can be passive, and computation on the optical signals will be performed without additional energy input.”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nvSpPr>
        <p:spPr>
          <a:xfrm>
            <a:off x="191775" y="65850"/>
            <a:ext cx="8457000" cy="1127700"/>
          </a:xfrm>
          <a:prstGeom prst="rect">
            <a:avLst/>
          </a:prstGeom>
          <a:noFill/>
          <a:ln>
            <a:noFill/>
          </a:ln>
        </p:spPr>
        <p:txBody>
          <a:bodyPr anchorCtr="0" anchor="ctr" bIns="91425" lIns="91425" rIns="91425" tIns="91425">
            <a:noAutofit/>
          </a:bodyPr>
          <a:lstStyle/>
          <a:p>
            <a:pPr lvl="0" rtl="0">
              <a:spcBef>
                <a:spcPts val="0"/>
              </a:spcBef>
              <a:buNone/>
            </a:pPr>
            <a:r>
              <a:rPr lang="en" sz="1800"/>
              <a:t>A</a:t>
            </a:r>
            <a:r>
              <a:rPr lang="en" sz="1800"/>
              <a:t>rchitecture: a beautiful drawing...</a:t>
            </a:r>
          </a:p>
        </p:txBody>
      </p:sp>
      <p:pic>
        <p:nvPicPr>
          <p:cNvPr id="253" name="Shape 253"/>
          <p:cNvPicPr preferRelativeResize="0"/>
          <p:nvPr/>
        </p:nvPicPr>
        <p:blipFill>
          <a:blip r:embed="rId3">
            <a:alphaModFix/>
          </a:blip>
          <a:stretch>
            <a:fillRect/>
          </a:stretch>
        </p:blipFill>
        <p:spPr>
          <a:xfrm>
            <a:off x="2116799" y="1327499"/>
            <a:ext cx="4910400" cy="30950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nvSpPr>
        <p:spPr>
          <a:xfrm>
            <a:off x="212250" y="287475"/>
            <a:ext cx="8457000" cy="1086900"/>
          </a:xfrm>
          <a:prstGeom prst="rect">
            <a:avLst/>
          </a:prstGeom>
          <a:noFill/>
          <a:ln>
            <a:noFill/>
          </a:ln>
        </p:spPr>
        <p:txBody>
          <a:bodyPr anchorCtr="0" anchor="ctr" bIns="91425" lIns="91425" rIns="91425" tIns="91425">
            <a:noAutofit/>
          </a:bodyPr>
          <a:lstStyle/>
          <a:p>
            <a:pPr lvl="0">
              <a:spcBef>
                <a:spcPts val="0"/>
              </a:spcBef>
              <a:buNone/>
            </a:pPr>
            <a:r>
              <a:rPr lang="en" sz="1800"/>
              <a:t>Nonlinear </a:t>
            </a:r>
            <a:r>
              <a:rPr lang="en" sz="1800"/>
              <a:t>Activation Function </a:t>
            </a:r>
          </a:p>
          <a:p>
            <a:pPr lvl="0" rtl="0">
              <a:spcBef>
                <a:spcPts val="0"/>
              </a:spcBef>
              <a:buNone/>
            </a:pPr>
            <a:r>
              <a:rPr lang="en" sz="1200"/>
              <a:t>Saturable Absorbers based on Graphene</a:t>
            </a:r>
          </a:p>
          <a:p>
            <a:pPr lvl="0" rtl="0">
              <a:spcBef>
                <a:spcPts val="0"/>
              </a:spcBef>
              <a:buNone/>
            </a:pPr>
            <a:r>
              <a:t/>
            </a:r>
            <a:endParaRPr>
              <a:solidFill>
                <a:srgbClr val="434343"/>
              </a:solidFill>
            </a:endParaRPr>
          </a:p>
        </p:txBody>
      </p:sp>
      <p:pic>
        <p:nvPicPr>
          <p:cNvPr id="259" name="Shape 259"/>
          <p:cNvPicPr preferRelativeResize="0"/>
          <p:nvPr/>
        </p:nvPicPr>
        <p:blipFill>
          <a:blip r:embed="rId3">
            <a:alphaModFix/>
          </a:blip>
          <a:stretch>
            <a:fillRect/>
          </a:stretch>
        </p:blipFill>
        <p:spPr>
          <a:xfrm>
            <a:off x="2411026" y="1487800"/>
            <a:ext cx="4321949" cy="31257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nvSpPr>
        <p:spPr>
          <a:xfrm>
            <a:off x="214650" y="209000"/>
            <a:ext cx="8457000" cy="1311300"/>
          </a:xfrm>
          <a:prstGeom prst="rect">
            <a:avLst/>
          </a:prstGeom>
          <a:noFill/>
          <a:ln>
            <a:noFill/>
          </a:ln>
        </p:spPr>
        <p:txBody>
          <a:bodyPr anchorCtr="0" anchor="ctr" bIns="91425" lIns="91425" rIns="91425" tIns="91425">
            <a:noAutofit/>
          </a:bodyPr>
          <a:lstStyle/>
          <a:p>
            <a:pPr lvl="0" rtl="0">
              <a:spcBef>
                <a:spcPts val="0"/>
              </a:spcBef>
              <a:buNone/>
            </a:pPr>
            <a:r>
              <a:rPr lang="en" sz="1800"/>
              <a:t>Architecture: In reality</a:t>
            </a:r>
          </a:p>
          <a:p>
            <a:pPr lvl="0" rtl="0">
              <a:spcBef>
                <a:spcPts val="0"/>
              </a:spcBef>
              <a:buNone/>
            </a:pPr>
            <a:r>
              <a:t/>
            </a:r>
            <a:endParaRPr sz="1800"/>
          </a:p>
          <a:p>
            <a:pPr lvl="0" rtl="0">
              <a:spcBef>
                <a:spcPts val="0"/>
              </a:spcBef>
              <a:buClr>
                <a:schemeClr val="dk1"/>
              </a:buClr>
              <a:buFont typeface="Arial"/>
              <a:buNone/>
            </a:pPr>
            <a:r>
              <a:rPr lang="en">
                <a:solidFill>
                  <a:schemeClr val="dk1"/>
                </a:solidFill>
              </a:rPr>
              <a:t>4 neurons - 2 layers</a:t>
            </a:r>
          </a:p>
        </p:txBody>
      </p:sp>
      <p:pic>
        <p:nvPicPr>
          <p:cNvPr id="265" name="Shape 265"/>
          <p:cNvPicPr preferRelativeResize="0"/>
          <p:nvPr/>
        </p:nvPicPr>
        <p:blipFill rotWithShape="1">
          <a:blip r:embed="rId3">
            <a:alphaModFix/>
          </a:blip>
          <a:srcRect b="25645" l="3269" r="0" t="0"/>
          <a:stretch/>
        </p:blipFill>
        <p:spPr>
          <a:xfrm>
            <a:off x="1414525" y="1938450"/>
            <a:ext cx="6535799" cy="1525800"/>
          </a:xfrm>
          <a:prstGeom prst="rect">
            <a:avLst/>
          </a:prstGeom>
          <a:noFill/>
          <a:ln>
            <a:noFill/>
          </a:ln>
        </p:spPr>
      </p:pic>
      <p:sp>
        <p:nvSpPr>
          <p:cNvPr id="266" name="Shape 266"/>
          <p:cNvSpPr/>
          <p:nvPr/>
        </p:nvSpPr>
        <p:spPr>
          <a:xfrm>
            <a:off x="2359525" y="2521800"/>
            <a:ext cx="1822500" cy="761400"/>
          </a:xfrm>
          <a:prstGeom prst="roundRect">
            <a:avLst>
              <a:gd fmla="val 16667"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7" name="Shape 267"/>
          <p:cNvSpPr/>
          <p:nvPr/>
        </p:nvSpPr>
        <p:spPr>
          <a:xfrm>
            <a:off x="5208500" y="2521800"/>
            <a:ext cx="1822500" cy="761400"/>
          </a:xfrm>
          <a:prstGeom prst="roundRect">
            <a:avLst>
              <a:gd fmla="val 16667"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8" name="Shape 268"/>
          <p:cNvSpPr/>
          <p:nvPr/>
        </p:nvSpPr>
        <p:spPr>
          <a:xfrm>
            <a:off x="2299700" y="2072375"/>
            <a:ext cx="1822500" cy="239700"/>
          </a:xfrm>
          <a:prstGeom prst="roundRect">
            <a:avLst>
              <a:gd fmla="val 16667"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9" name="Shape 269"/>
          <p:cNvSpPr txBox="1"/>
          <p:nvPr/>
        </p:nvSpPr>
        <p:spPr>
          <a:xfrm>
            <a:off x="2767550" y="1722800"/>
            <a:ext cx="886800" cy="5478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Layer 1</a:t>
            </a:r>
          </a:p>
        </p:txBody>
      </p:sp>
      <p:sp>
        <p:nvSpPr>
          <p:cNvPr id="270" name="Shape 270"/>
          <p:cNvSpPr txBox="1"/>
          <p:nvPr/>
        </p:nvSpPr>
        <p:spPr>
          <a:xfrm>
            <a:off x="5676350" y="1722800"/>
            <a:ext cx="886800" cy="5478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Layer 2</a:t>
            </a:r>
          </a:p>
        </p:txBody>
      </p:sp>
      <p:cxnSp>
        <p:nvCxnSpPr>
          <p:cNvPr id="271" name="Shape 271"/>
          <p:cNvCxnSpPr/>
          <p:nvPr/>
        </p:nvCxnSpPr>
        <p:spPr>
          <a:xfrm>
            <a:off x="4677300" y="3348850"/>
            <a:ext cx="2400" cy="382200"/>
          </a:xfrm>
          <a:prstGeom prst="straightConnector1">
            <a:avLst/>
          </a:prstGeom>
          <a:noFill/>
          <a:ln cap="flat" cmpd="sng" w="9525">
            <a:solidFill>
              <a:schemeClr val="dk2"/>
            </a:solidFill>
            <a:prstDash val="solid"/>
            <a:round/>
            <a:headEnd len="lg" w="lg" type="none"/>
            <a:tailEnd len="lg" w="lg" type="triangle"/>
          </a:ln>
        </p:spPr>
      </p:cxnSp>
      <p:sp>
        <p:nvSpPr>
          <p:cNvPr id="272" name="Shape 272"/>
          <p:cNvSpPr txBox="1"/>
          <p:nvPr/>
        </p:nvSpPr>
        <p:spPr>
          <a:xfrm>
            <a:off x="3178500" y="3977500"/>
            <a:ext cx="3000000" cy="630600"/>
          </a:xfrm>
          <a:prstGeom prst="rect">
            <a:avLst/>
          </a:prstGeom>
          <a:noFill/>
          <a:ln>
            <a:noFill/>
          </a:ln>
        </p:spPr>
        <p:txBody>
          <a:bodyPr anchorCtr="0" anchor="ctr" bIns="91425" lIns="91425" rIns="91425" tIns="91425">
            <a:noAutofit/>
          </a:bodyPr>
          <a:lstStyle/>
          <a:p>
            <a:pPr lvl="0" algn="ctr">
              <a:spcBef>
                <a:spcPts val="0"/>
              </a:spcBef>
              <a:buNone/>
            </a:pPr>
            <a:r>
              <a:rPr lang="en" sz="1200">
                <a:solidFill>
                  <a:schemeClr val="dk1"/>
                </a:solidFill>
              </a:rPr>
              <a:t>Nonlinear Activation Functions </a:t>
            </a:r>
          </a:p>
          <a:p>
            <a:pPr lvl="0" rtl="0" algn="ctr">
              <a:spcBef>
                <a:spcPts val="0"/>
              </a:spcBef>
              <a:buNone/>
            </a:pPr>
            <a:r>
              <a:rPr lang="en" sz="1200">
                <a:solidFill>
                  <a:schemeClr val="dk1"/>
                </a:solidFill>
              </a:rPr>
              <a:t>The central part of a Neural Network. </a:t>
            </a:r>
          </a:p>
        </p:txBody>
      </p:sp>
      <p:sp>
        <p:nvSpPr>
          <p:cNvPr id="273" name="Shape 273"/>
          <p:cNvSpPr txBox="1"/>
          <p:nvPr/>
        </p:nvSpPr>
        <p:spPr>
          <a:xfrm>
            <a:off x="2533550" y="2661650"/>
            <a:ext cx="1354800" cy="5478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Matrix Multiplication</a:t>
            </a:r>
          </a:p>
        </p:txBody>
      </p:sp>
      <p:sp>
        <p:nvSpPr>
          <p:cNvPr id="274" name="Shape 274"/>
          <p:cNvSpPr txBox="1"/>
          <p:nvPr/>
        </p:nvSpPr>
        <p:spPr>
          <a:xfrm>
            <a:off x="5442350" y="2628600"/>
            <a:ext cx="1354800" cy="5478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Matrix Multiplication</a:t>
            </a:r>
          </a:p>
        </p:txBody>
      </p:sp>
      <p:pic>
        <p:nvPicPr>
          <p:cNvPr id="275" name="Shape 275"/>
          <p:cNvPicPr preferRelativeResize="0"/>
          <p:nvPr/>
        </p:nvPicPr>
        <p:blipFill>
          <a:blip r:embed="rId4">
            <a:alphaModFix/>
          </a:blip>
          <a:stretch>
            <a:fillRect/>
          </a:stretch>
        </p:blipFill>
        <p:spPr>
          <a:xfrm>
            <a:off x="5903724" y="3827975"/>
            <a:ext cx="1336399" cy="83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nvSpPr>
        <p:spPr>
          <a:xfrm>
            <a:off x="191775" y="65850"/>
            <a:ext cx="8457000" cy="1127700"/>
          </a:xfrm>
          <a:prstGeom prst="rect">
            <a:avLst/>
          </a:prstGeom>
          <a:noFill/>
          <a:ln>
            <a:noFill/>
          </a:ln>
        </p:spPr>
        <p:txBody>
          <a:bodyPr anchorCtr="0" anchor="ctr" bIns="91425" lIns="91425" rIns="91425" tIns="91425">
            <a:noAutofit/>
          </a:bodyPr>
          <a:lstStyle/>
          <a:p>
            <a:pPr lvl="0">
              <a:spcBef>
                <a:spcPts val="0"/>
              </a:spcBef>
              <a:buClr>
                <a:schemeClr val="dk1"/>
              </a:buClr>
              <a:buSzPct val="61111"/>
              <a:buFont typeface="Arial"/>
              <a:buNone/>
            </a:pPr>
            <a:r>
              <a:rPr lang="en" sz="1800">
                <a:solidFill>
                  <a:schemeClr val="dk1"/>
                </a:solidFill>
              </a:rPr>
              <a:t>How a single layer looks like</a:t>
            </a:r>
          </a:p>
          <a:p>
            <a:pPr lvl="0" rtl="0">
              <a:spcBef>
                <a:spcPts val="0"/>
              </a:spcBef>
              <a:buNone/>
            </a:pPr>
            <a:r>
              <a:t/>
            </a:r>
            <a:endParaRPr>
              <a:solidFill>
                <a:srgbClr val="434343"/>
              </a:solidFill>
            </a:endParaRPr>
          </a:p>
        </p:txBody>
      </p:sp>
      <p:pic>
        <p:nvPicPr>
          <p:cNvPr id="281" name="Shape 281"/>
          <p:cNvPicPr preferRelativeResize="0"/>
          <p:nvPr/>
        </p:nvPicPr>
        <p:blipFill rotWithShape="1">
          <a:blip r:embed="rId3">
            <a:alphaModFix/>
          </a:blip>
          <a:srcRect b="0" l="0" r="0" t="2922"/>
          <a:stretch/>
        </p:blipFill>
        <p:spPr>
          <a:xfrm>
            <a:off x="2026975" y="1131774"/>
            <a:ext cx="5471174" cy="3126625"/>
          </a:xfrm>
          <a:prstGeom prst="rect">
            <a:avLst/>
          </a:prstGeom>
          <a:noFill/>
          <a:ln>
            <a:noFill/>
          </a:ln>
        </p:spPr>
      </p:pic>
      <p:sp>
        <p:nvSpPr>
          <p:cNvPr id="282" name="Shape 282"/>
          <p:cNvSpPr/>
          <p:nvPr/>
        </p:nvSpPr>
        <p:spPr>
          <a:xfrm>
            <a:off x="2997150" y="2809175"/>
            <a:ext cx="2405100" cy="9324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3" name="Shape 283"/>
          <p:cNvSpPr txBox="1"/>
          <p:nvPr/>
        </p:nvSpPr>
        <p:spPr>
          <a:xfrm>
            <a:off x="3458250" y="4347975"/>
            <a:ext cx="1320000" cy="580200"/>
          </a:xfrm>
          <a:prstGeom prst="rect">
            <a:avLst/>
          </a:prstGeom>
          <a:noFill/>
          <a:ln>
            <a:noFill/>
          </a:ln>
        </p:spPr>
        <p:txBody>
          <a:bodyPr anchorCtr="0" anchor="ctr" bIns="91425" lIns="91425" rIns="91425" tIns="91425">
            <a:noAutofit/>
          </a:bodyPr>
          <a:lstStyle/>
          <a:p>
            <a:pPr lvl="0">
              <a:spcBef>
                <a:spcPts val="0"/>
              </a:spcBef>
              <a:buNone/>
            </a:pPr>
            <a:r>
              <a:rPr lang="en">
                <a:solidFill>
                  <a:schemeClr val="dk1"/>
                </a:solidFill>
              </a:rPr>
              <a:t>Linear Matrix </a:t>
            </a:r>
          </a:p>
          <a:p>
            <a:pPr lvl="0" rtl="0">
              <a:spcBef>
                <a:spcPts val="0"/>
              </a:spcBef>
              <a:buNone/>
            </a:pPr>
            <a:r>
              <a:rPr lang="en">
                <a:solidFill>
                  <a:schemeClr val="dk1"/>
                </a:solidFill>
              </a:rPr>
              <a:t>Multiplication</a:t>
            </a:r>
          </a:p>
        </p:txBody>
      </p:sp>
      <p:sp>
        <p:nvSpPr>
          <p:cNvPr id="284" name="Shape 284"/>
          <p:cNvSpPr txBox="1"/>
          <p:nvPr/>
        </p:nvSpPr>
        <p:spPr>
          <a:xfrm>
            <a:off x="5422900" y="4416575"/>
            <a:ext cx="1320000" cy="5802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Nonlinear Activation Function</a:t>
            </a:r>
          </a:p>
        </p:txBody>
      </p:sp>
      <p:sp>
        <p:nvSpPr>
          <p:cNvPr id="285" name="Shape 285"/>
          <p:cNvSpPr/>
          <p:nvPr/>
        </p:nvSpPr>
        <p:spPr>
          <a:xfrm>
            <a:off x="1960400" y="1131775"/>
            <a:ext cx="2405100" cy="1071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6" name="Shape 286"/>
          <p:cNvSpPr/>
          <p:nvPr/>
        </p:nvSpPr>
        <p:spPr>
          <a:xfrm>
            <a:off x="5306025" y="1193550"/>
            <a:ext cx="2405100" cy="1009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7" name="Shape 287"/>
          <p:cNvSpPr/>
          <p:nvPr/>
        </p:nvSpPr>
        <p:spPr>
          <a:xfrm>
            <a:off x="1960400" y="2507400"/>
            <a:ext cx="466200" cy="1071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152400" y="845475"/>
            <a:ext cx="8839199" cy="364708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nvSpPr>
        <p:spPr>
          <a:xfrm>
            <a:off x="191775" y="65850"/>
            <a:ext cx="8457000" cy="818400"/>
          </a:xfrm>
          <a:prstGeom prst="rect">
            <a:avLst/>
          </a:prstGeom>
          <a:noFill/>
          <a:ln>
            <a:noFill/>
          </a:ln>
        </p:spPr>
        <p:txBody>
          <a:bodyPr anchorCtr="0" anchor="ctr" bIns="91425" lIns="91425" rIns="91425" tIns="91425">
            <a:noAutofit/>
          </a:bodyPr>
          <a:lstStyle/>
          <a:p>
            <a:pPr lvl="0" rtl="0">
              <a:spcBef>
                <a:spcPts val="0"/>
              </a:spcBef>
              <a:buNone/>
            </a:pPr>
            <a:r>
              <a:rPr lang="en" sz="1800"/>
              <a:t>Experiment:</a:t>
            </a:r>
          </a:p>
        </p:txBody>
      </p:sp>
      <p:sp>
        <p:nvSpPr>
          <p:cNvPr id="298" name="Shape 298"/>
          <p:cNvSpPr txBox="1"/>
          <p:nvPr/>
        </p:nvSpPr>
        <p:spPr>
          <a:xfrm>
            <a:off x="6107037" y="1849750"/>
            <a:ext cx="979800" cy="451200"/>
          </a:xfrm>
          <a:prstGeom prst="rect">
            <a:avLst/>
          </a:prstGeom>
          <a:noFill/>
          <a:ln>
            <a:noFill/>
          </a:ln>
        </p:spPr>
        <p:txBody>
          <a:bodyPr anchorCtr="0" anchor="ctr" bIns="91425" lIns="91425" rIns="91425" tIns="91425">
            <a:noAutofit/>
          </a:bodyPr>
          <a:lstStyle/>
          <a:p>
            <a:pPr lvl="0" rtl="0">
              <a:spcBef>
                <a:spcPts val="0"/>
              </a:spcBef>
              <a:buNone/>
            </a:pPr>
            <a:r>
              <a:rPr lang="en">
                <a:solidFill>
                  <a:srgbClr val="0000FF"/>
                </a:solidFill>
              </a:rPr>
              <a:t>Electron</a:t>
            </a:r>
          </a:p>
        </p:txBody>
      </p:sp>
      <p:sp>
        <p:nvSpPr>
          <p:cNvPr id="299" name="Shape 299"/>
          <p:cNvSpPr txBox="1"/>
          <p:nvPr/>
        </p:nvSpPr>
        <p:spPr>
          <a:xfrm>
            <a:off x="6150187" y="2641425"/>
            <a:ext cx="979800" cy="451200"/>
          </a:xfrm>
          <a:prstGeom prst="rect">
            <a:avLst/>
          </a:prstGeom>
          <a:noFill/>
          <a:ln>
            <a:noFill/>
          </a:ln>
        </p:spPr>
        <p:txBody>
          <a:bodyPr anchorCtr="0" anchor="ctr" bIns="91425" lIns="91425" rIns="91425" tIns="91425">
            <a:noAutofit/>
          </a:bodyPr>
          <a:lstStyle/>
          <a:p>
            <a:pPr lvl="0" rtl="0">
              <a:spcBef>
                <a:spcPts val="0"/>
              </a:spcBef>
              <a:buNone/>
            </a:pPr>
            <a:r>
              <a:rPr lang="en">
                <a:solidFill>
                  <a:srgbClr val="E69138"/>
                </a:solidFill>
              </a:rPr>
              <a:t>Photon</a:t>
            </a:r>
          </a:p>
        </p:txBody>
      </p:sp>
      <p:sp>
        <p:nvSpPr>
          <p:cNvPr id="300" name="Shape 300"/>
          <p:cNvSpPr txBox="1"/>
          <p:nvPr/>
        </p:nvSpPr>
        <p:spPr>
          <a:xfrm>
            <a:off x="6150187" y="3798950"/>
            <a:ext cx="979800" cy="4512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accent1"/>
                </a:solidFill>
              </a:rPr>
              <a:t>Photon</a:t>
            </a:r>
          </a:p>
        </p:txBody>
      </p:sp>
      <p:sp>
        <p:nvSpPr>
          <p:cNvPr id="301" name="Shape 301"/>
          <p:cNvSpPr txBox="1"/>
          <p:nvPr/>
        </p:nvSpPr>
        <p:spPr>
          <a:xfrm>
            <a:off x="6107037" y="4276425"/>
            <a:ext cx="979800" cy="451200"/>
          </a:xfrm>
          <a:prstGeom prst="rect">
            <a:avLst/>
          </a:prstGeom>
          <a:noFill/>
          <a:ln>
            <a:noFill/>
          </a:ln>
        </p:spPr>
        <p:txBody>
          <a:bodyPr anchorCtr="0" anchor="ctr" bIns="91425" lIns="91425" rIns="91425" tIns="91425">
            <a:noAutofit/>
          </a:bodyPr>
          <a:lstStyle/>
          <a:p>
            <a:pPr lvl="0" rtl="0">
              <a:spcBef>
                <a:spcPts val="0"/>
              </a:spcBef>
              <a:buNone/>
            </a:pPr>
            <a:r>
              <a:rPr lang="en">
                <a:solidFill>
                  <a:srgbClr val="0000FF"/>
                </a:solidFill>
              </a:rPr>
              <a:t>Electron</a:t>
            </a:r>
          </a:p>
        </p:txBody>
      </p:sp>
      <p:sp>
        <p:nvSpPr>
          <p:cNvPr id="302" name="Shape 302"/>
          <p:cNvSpPr txBox="1"/>
          <p:nvPr/>
        </p:nvSpPr>
        <p:spPr>
          <a:xfrm>
            <a:off x="6107037" y="3131525"/>
            <a:ext cx="979800" cy="451200"/>
          </a:xfrm>
          <a:prstGeom prst="rect">
            <a:avLst/>
          </a:prstGeom>
          <a:noFill/>
          <a:ln>
            <a:noFill/>
          </a:ln>
        </p:spPr>
        <p:txBody>
          <a:bodyPr anchorCtr="0" anchor="ctr" bIns="91425" lIns="91425" rIns="91425" tIns="91425">
            <a:noAutofit/>
          </a:bodyPr>
          <a:lstStyle/>
          <a:p>
            <a:pPr lvl="0" rtl="0">
              <a:spcBef>
                <a:spcPts val="0"/>
              </a:spcBef>
              <a:buNone/>
            </a:pPr>
            <a:r>
              <a:rPr lang="en">
                <a:solidFill>
                  <a:srgbClr val="0000FF"/>
                </a:solidFill>
              </a:rPr>
              <a:t>Electron</a:t>
            </a:r>
          </a:p>
        </p:txBody>
      </p:sp>
      <p:sp>
        <p:nvSpPr>
          <p:cNvPr id="303" name="Shape 303"/>
          <p:cNvSpPr/>
          <p:nvPr/>
        </p:nvSpPr>
        <p:spPr>
          <a:xfrm>
            <a:off x="2186512" y="1597350"/>
            <a:ext cx="3660300" cy="1004100"/>
          </a:xfrm>
          <a:prstGeom prst="roundRect">
            <a:avLst>
              <a:gd fmla="val 16667" name="adj"/>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4" name="Shape 304"/>
          <p:cNvSpPr/>
          <p:nvPr/>
        </p:nvSpPr>
        <p:spPr>
          <a:xfrm>
            <a:off x="2186512" y="2714625"/>
            <a:ext cx="3660300" cy="304800"/>
          </a:xfrm>
          <a:prstGeom prst="roundRect">
            <a:avLst>
              <a:gd fmla="val 16667" name="adj"/>
            </a:avLst>
          </a:prstGeom>
          <a:noFill/>
          <a:ln cap="flat" cmpd="sng" w="19050">
            <a:solidFill>
              <a:schemeClr val="accen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5" name="Shape 305"/>
          <p:cNvSpPr/>
          <p:nvPr/>
        </p:nvSpPr>
        <p:spPr>
          <a:xfrm>
            <a:off x="2186512" y="3128550"/>
            <a:ext cx="3660300" cy="495900"/>
          </a:xfrm>
          <a:prstGeom prst="roundRect">
            <a:avLst>
              <a:gd fmla="val 16667" name="adj"/>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6" name="Shape 306"/>
          <p:cNvSpPr/>
          <p:nvPr/>
        </p:nvSpPr>
        <p:spPr>
          <a:xfrm>
            <a:off x="2186512" y="3776600"/>
            <a:ext cx="3660300" cy="495900"/>
          </a:xfrm>
          <a:prstGeom prst="roundRect">
            <a:avLst>
              <a:gd fmla="val 16667" name="adj"/>
            </a:avLst>
          </a:prstGeom>
          <a:noFill/>
          <a:ln cap="flat" cmpd="sng" w="19050">
            <a:solidFill>
              <a:schemeClr val="accen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7" name="Shape 307"/>
          <p:cNvSpPr/>
          <p:nvPr/>
        </p:nvSpPr>
        <p:spPr>
          <a:xfrm>
            <a:off x="2186512" y="4358325"/>
            <a:ext cx="3660300" cy="369300"/>
          </a:xfrm>
          <a:prstGeom prst="roundRect">
            <a:avLst>
              <a:gd fmla="val 16667" name="adj"/>
            </a:avLst>
          </a:prstGeom>
          <a:noFill/>
          <a:ln cap="flat" cmpd="sng" w="1905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8" name="Shape 308"/>
          <p:cNvSpPr txBox="1"/>
          <p:nvPr/>
        </p:nvSpPr>
        <p:spPr>
          <a:xfrm>
            <a:off x="271025" y="787250"/>
            <a:ext cx="6543900" cy="3048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Dataset: 90 people recorded the sound of letter ‘A’, ‘B’, ‘C’, ‘D’. </a:t>
            </a:r>
          </a:p>
        </p:txBody>
      </p:sp>
      <p:sp>
        <p:nvSpPr>
          <p:cNvPr id="309" name="Shape 309"/>
          <p:cNvSpPr txBox="1"/>
          <p:nvPr/>
        </p:nvSpPr>
        <p:spPr>
          <a:xfrm>
            <a:off x="2235950" y="1601375"/>
            <a:ext cx="3768300" cy="3534000"/>
          </a:xfrm>
          <a:prstGeom prst="rect">
            <a:avLst/>
          </a:prstGeom>
          <a:noFill/>
          <a:ln>
            <a:noFill/>
          </a:ln>
        </p:spPr>
        <p:txBody>
          <a:bodyPr anchorCtr="0" anchor="t" bIns="91425" lIns="91425" rIns="91425" tIns="91425">
            <a:noAutofit/>
          </a:bodyPr>
          <a:lstStyle/>
          <a:p>
            <a:pPr lvl="0" rtl="0">
              <a:spcBef>
                <a:spcPts val="0"/>
              </a:spcBef>
              <a:buNone/>
            </a:pPr>
            <a:r>
              <a:rPr lang="en"/>
              <a:t>1. Multiply sound by Hamming Function</a:t>
            </a:r>
          </a:p>
          <a:p>
            <a:pPr lvl="0" rtl="0">
              <a:spcBef>
                <a:spcPts val="0"/>
              </a:spcBef>
              <a:buNone/>
            </a:pPr>
            <a:r>
              <a:rPr lang="en"/>
              <a:t>2. Fourier Transfor</a:t>
            </a:r>
          </a:p>
          <a:p>
            <a:pPr lvl="0" rtl="0">
              <a:spcBef>
                <a:spcPts val="0"/>
              </a:spcBef>
              <a:buNone/>
            </a:pPr>
            <a:r>
              <a:rPr lang="en"/>
              <a:t>3. Find power spectral density</a:t>
            </a:r>
          </a:p>
          <a:p>
            <a:pPr lvl="0" rtl="0">
              <a:spcBef>
                <a:spcPts val="0"/>
              </a:spcBef>
              <a:buNone/>
            </a:pPr>
            <a:r>
              <a:rPr lang="en"/>
              <a:t>4. </a:t>
            </a:r>
            <a:r>
              <a:rPr lang="en">
                <a:solidFill>
                  <a:srgbClr val="980000"/>
                </a:solidFill>
              </a:rPr>
              <a:t>Use a normal CPU to train the network</a:t>
            </a:r>
          </a:p>
          <a:p>
            <a:pPr lvl="0" rtl="0">
              <a:spcBef>
                <a:spcPts val="0"/>
              </a:spcBef>
              <a:buNone/>
            </a:pPr>
            <a:r>
              <a:t/>
            </a:r>
            <a:endParaRPr/>
          </a:p>
          <a:p>
            <a:pPr lvl="0" rtl="0">
              <a:spcBef>
                <a:spcPts val="0"/>
              </a:spcBef>
              <a:buNone/>
            </a:pPr>
            <a:r>
              <a:rPr lang="en"/>
              <a:t>5. Input lasers inside photonic chip</a:t>
            </a:r>
          </a:p>
          <a:p>
            <a:pPr lvl="0" rtl="0">
              <a:spcBef>
                <a:spcPts val="0"/>
              </a:spcBef>
              <a:buNone/>
            </a:pPr>
            <a:r>
              <a:t/>
            </a:r>
            <a:endParaRPr/>
          </a:p>
          <a:p>
            <a:pPr lvl="0" rtl="0">
              <a:spcBef>
                <a:spcPts val="0"/>
              </a:spcBef>
              <a:buNone/>
            </a:pPr>
            <a:r>
              <a:rPr lang="en"/>
              <a:t>6. Get off-chip to introduce some nonlinearity</a:t>
            </a:r>
          </a:p>
          <a:p>
            <a:pPr lvl="0" rtl="0">
              <a:spcBef>
                <a:spcPts val="0"/>
              </a:spcBef>
              <a:buNone/>
            </a:pPr>
            <a:r>
              <a:t/>
            </a:r>
            <a:endParaRPr/>
          </a:p>
          <a:p>
            <a:pPr lvl="0" rtl="0">
              <a:spcBef>
                <a:spcPts val="0"/>
              </a:spcBef>
              <a:buNone/>
            </a:pPr>
            <a:r>
              <a:rPr lang="en"/>
              <a:t>7. Go back on chip with new lasers</a:t>
            </a:r>
          </a:p>
          <a:p>
            <a:pPr lvl="0" rtl="0">
              <a:spcBef>
                <a:spcPts val="0"/>
              </a:spcBef>
              <a:buNone/>
            </a:pPr>
            <a:r>
              <a:rPr lang="en"/>
              <a:t>8. Propagate through network</a:t>
            </a:r>
          </a:p>
          <a:p>
            <a:pPr lvl="0" rtl="0">
              <a:spcBef>
                <a:spcPts val="0"/>
              </a:spcBef>
              <a:buNone/>
            </a:pPr>
            <a:r>
              <a:t/>
            </a:r>
            <a:endParaRPr/>
          </a:p>
          <a:p>
            <a:pPr lvl="0" rtl="0">
              <a:spcBef>
                <a:spcPts val="0"/>
              </a:spcBef>
              <a:buNone/>
            </a:pPr>
            <a:r>
              <a:rPr lang="en"/>
              <a:t>9. Detect result</a:t>
            </a:r>
          </a:p>
          <a:p>
            <a:pPr lvl="0" rt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nvSpPr>
        <p:spPr>
          <a:xfrm>
            <a:off x="191775" y="65850"/>
            <a:ext cx="8457000" cy="1127700"/>
          </a:xfrm>
          <a:prstGeom prst="rect">
            <a:avLst/>
          </a:prstGeom>
          <a:noFill/>
          <a:ln>
            <a:noFill/>
          </a:ln>
        </p:spPr>
        <p:txBody>
          <a:bodyPr anchorCtr="0" anchor="ctr" bIns="91425" lIns="91425" rIns="91425" tIns="91425">
            <a:noAutofit/>
          </a:bodyPr>
          <a:lstStyle/>
          <a:p>
            <a:pPr lvl="0" rtl="0">
              <a:spcBef>
                <a:spcPts val="0"/>
              </a:spcBef>
              <a:buNone/>
            </a:pPr>
            <a:r>
              <a:rPr lang="en" sz="1800"/>
              <a:t>Results</a:t>
            </a:r>
          </a:p>
          <a:p>
            <a:pPr lvl="0" rtl="0">
              <a:spcBef>
                <a:spcPts val="0"/>
              </a:spcBef>
              <a:buNone/>
            </a:pPr>
            <a:r>
              <a:t/>
            </a:r>
            <a:endParaRPr sz="1800"/>
          </a:p>
          <a:p>
            <a:pPr lvl="0" rtl="0">
              <a:spcBef>
                <a:spcPts val="0"/>
              </a:spcBef>
              <a:buNone/>
            </a:pPr>
            <a:r>
              <a:t/>
            </a:r>
            <a:endParaRPr>
              <a:solidFill>
                <a:srgbClr val="434343"/>
              </a:solidFill>
            </a:endParaRPr>
          </a:p>
        </p:txBody>
      </p:sp>
      <p:pic>
        <p:nvPicPr>
          <p:cNvPr id="315" name="Shape 315"/>
          <p:cNvPicPr preferRelativeResize="0"/>
          <p:nvPr/>
        </p:nvPicPr>
        <p:blipFill>
          <a:blip r:embed="rId3">
            <a:alphaModFix/>
          </a:blip>
          <a:stretch>
            <a:fillRect/>
          </a:stretch>
        </p:blipFill>
        <p:spPr>
          <a:xfrm>
            <a:off x="4281625" y="1246987"/>
            <a:ext cx="4291649" cy="3180674"/>
          </a:xfrm>
          <a:prstGeom prst="rect">
            <a:avLst/>
          </a:prstGeom>
          <a:noFill/>
          <a:ln>
            <a:noFill/>
          </a:ln>
        </p:spPr>
      </p:pic>
      <p:sp>
        <p:nvSpPr>
          <p:cNvPr id="316" name="Shape 316"/>
          <p:cNvSpPr txBox="1"/>
          <p:nvPr/>
        </p:nvSpPr>
        <p:spPr>
          <a:xfrm>
            <a:off x="191775" y="2178175"/>
            <a:ext cx="3768300" cy="1207800"/>
          </a:xfrm>
          <a:prstGeom prst="rect">
            <a:avLst/>
          </a:prstGeom>
          <a:noFill/>
          <a:ln>
            <a:noFill/>
          </a:ln>
        </p:spPr>
        <p:txBody>
          <a:bodyPr anchorCtr="0" anchor="t" bIns="91425" lIns="91425" rIns="91425" tIns="91425">
            <a:noAutofit/>
          </a:bodyPr>
          <a:lstStyle/>
          <a:p>
            <a:pPr lvl="0" rtl="0">
              <a:spcBef>
                <a:spcPts val="0"/>
              </a:spcBef>
              <a:buNone/>
            </a:pPr>
            <a:r>
              <a:rPr lang="en"/>
              <a:t>76.7 % vs 91.7 % </a:t>
            </a:r>
            <a:r>
              <a:rPr lang="en">
                <a:solidFill>
                  <a:schemeClr val="dk1"/>
                </a:solidFill>
              </a:rPr>
              <a:t>accuracy </a:t>
            </a:r>
            <a:r>
              <a:rPr lang="en"/>
              <a:t>for a 64 bit CPU</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nvSpPr>
        <p:spPr>
          <a:xfrm>
            <a:off x="191775" y="65850"/>
            <a:ext cx="3697500" cy="8109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Claim on the architecture #1</a:t>
            </a:r>
          </a:p>
        </p:txBody>
      </p:sp>
      <p:pic>
        <p:nvPicPr>
          <p:cNvPr id="322" name="Shape 322"/>
          <p:cNvPicPr preferRelativeResize="0"/>
          <p:nvPr/>
        </p:nvPicPr>
        <p:blipFill>
          <a:blip r:embed="rId3">
            <a:alphaModFix/>
          </a:blip>
          <a:stretch>
            <a:fillRect/>
          </a:stretch>
        </p:blipFill>
        <p:spPr>
          <a:xfrm>
            <a:off x="4615425" y="356025"/>
            <a:ext cx="3948624" cy="4376425"/>
          </a:xfrm>
          <a:prstGeom prst="rect">
            <a:avLst/>
          </a:prstGeom>
          <a:noFill/>
          <a:ln>
            <a:noFill/>
          </a:ln>
        </p:spPr>
      </p:pic>
      <p:sp>
        <p:nvSpPr>
          <p:cNvPr id="323" name="Shape 323"/>
          <p:cNvSpPr txBox="1"/>
          <p:nvPr/>
        </p:nvSpPr>
        <p:spPr>
          <a:xfrm>
            <a:off x="4824300" y="4667400"/>
            <a:ext cx="4319700" cy="476100"/>
          </a:xfrm>
          <a:prstGeom prst="rect">
            <a:avLst/>
          </a:prstGeom>
          <a:noFill/>
          <a:ln>
            <a:noFill/>
          </a:ln>
        </p:spPr>
        <p:txBody>
          <a:bodyPr anchorCtr="0" anchor="ctr" bIns="91425" lIns="91425" rIns="91425" tIns="91425">
            <a:noAutofit/>
          </a:bodyPr>
          <a:lstStyle/>
          <a:p>
            <a:pPr lvl="0" marL="304800" rtl="0">
              <a:lnSpc>
                <a:spcPct val="115000"/>
              </a:lnSpc>
              <a:spcBef>
                <a:spcPts val="0"/>
              </a:spcBef>
              <a:buNone/>
            </a:pPr>
            <a:r>
              <a:rPr lang="en" sz="1000"/>
              <a:t>Harris, N. C. et al. Preprint at http://arXiv.org/abs/1507.03406 (2015).</a:t>
            </a:r>
          </a:p>
        </p:txBody>
      </p:sp>
      <p:sp>
        <p:nvSpPr>
          <p:cNvPr id="324" name="Shape 324"/>
          <p:cNvSpPr txBox="1"/>
          <p:nvPr/>
        </p:nvSpPr>
        <p:spPr>
          <a:xfrm>
            <a:off x="260800" y="795025"/>
            <a:ext cx="3948600" cy="9396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“Integrated photonics provides a scalable solution to large, phase-stable optical transformations”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nvSpPr>
        <p:spPr>
          <a:xfrm>
            <a:off x="261612" y="2034300"/>
            <a:ext cx="8457000" cy="1074900"/>
          </a:xfrm>
          <a:prstGeom prst="rect">
            <a:avLst/>
          </a:prstGeom>
          <a:noFill/>
          <a:ln>
            <a:noFill/>
          </a:ln>
        </p:spPr>
        <p:txBody>
          <a:bodyPr anchorCtr="0" anchor="ctr" bIns="91425" lIns="91425" rIns="91425" tIns="91425">
            <a:noAutofit/>
          </a:bodyPr>
          <a:lstStyle/>
          <a:p>
            <a:pPr lvl="0" rtl="0" algn="ctr">
              <a:spcBef>
                <a:spcPts val="0"/>
              </a:spcBef>
              <a:buNone/>
            </a:pPr>
            <a:r>
              <a:rPr lang="en" sz="1800">
                <a:solidFill>
                  <a:schemeClr val="dk1"/>
                </a:solidFill>
              </a:rPr>
              <a:t>Wy Machine Learning?</a:t>
            </a:r>
          </a:p>
          <a:p>
            <a:pPr lvl="0" rtl="0" algn="ctr">
              <a:spcBef>
                <a:spcPts val="0"/>
              </a:spcBef>
              <a:buNone/>
            </a:pPr>
            <a:r>
              <a:t/>
            </a:r>
            <a:endParaRPr sz="1800">
              <a:solidFill>
                <a:schemeClr val="dk1"/>
              </a:solidFill>
            </a:endParaRPr>
          </a:p>
          <a:p>
            <a:pPr lvl="0" algn="ctr">
              <a:spcBef>
                <a:spcPts val="0"/>
              </a:spcBef>
              <a:buNone/>
            </a:pPr>
            <a:r>
              <a:rPr lang="en">
                <a:solidFill>
                  <a:srgbClr val="333333"/>
                </a:solidFill>
                <a:highlight>
                  <a:srgbClr val="FFFFFF"/>
                </a:highlight>
              </a:rPr>
              <a:t>We do not want to write a piece of code for every single task. </a:t>
            </a:r>
          </a:p>
          <a:p>
            <a:pPr lvl="0" rtl="0" algn="ctr">
              <a:spcBef>
                <a:spcPts val="0"/>
              </a:spcBef>
              <a:buNone/>
            </a:pPr>
            <a:r>
              <a:rPr lang="en">
                <a:solidFill>
                  <a:srgbClr val="333333"/>
                </a:solidFill>
                <a:highlight>
                  <a:srgbClr val="FFFFFF"/>
                </a:highlight>
              </a:rPr>
              <a:t>Rather we want to teach a machine the “principle’ and let it solve problems for us.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nvSpPr>
        <p:spPr>
          <a:xfrm>
            <a:off x="155625" y="725275"/>
            <a:ext cx="4203600" cy="713100"/>
          </a:xfrm>
          <a:prstGeom prst="rect">
            <a:avLst/>
          </a:prstGeom>
          <a:noFill/>
          <a:ln>
            <a:noFill/>
          </a:ln>
        </p:spPr>
        <p:txBody>
          <a:bodyPr anchorCtr="0" anchor="ctr" bIns="91425" lIns="91425" rIns="91425" tIns="91425">
            <a:noAutofit/>
          </a:bodyPr>
          <a:lstStyle/>
          <a:p>
            <a:pPr lvl="0" rtl="0">
              <a:spcBef>
                <a:spcPts val="0"/>
              </a:spcBef>
              <a:buNone/>
            </a:pPr>
            <a:r>
              <a:rPr lang="en"/>
              <a:t>“... </a:t>
            </a:r>
            <a:r>
              <a:rPr lang="en"/>
              <a:t>would enable forward propagation 100 + times faster than electronic / optoelectronic systems”</a:t>
            </a:r>
          </a:p>
        </p:txBody>
      </p:sp>
      <p:sp>
        <p:nvSpPr>
          <p:cNvPr id="330" name="Shape 330"/>
          <p:cNvSpPr txBox="1"/>
          <p:nvPr/>
        </p:nvSpPr>
        <p:spPr>
          <a:xfrm>
            <a:off x="155625" y="234475"/>
            <a:ext cx="4203600" cy="1127700"/>
          </a:xfrm>
          <a:prstGeom prst="rect">
            <a:avLst/>
          </a:prstGeom>
          <a:noFill/>
          <a:ln>
            <a:noFill/>
          </a:ln>
        </p:spPr>
        <p:txBody>
          <a:bodyPr anchorCtr="0" anchor="ctr" bIns="91425" lIns="91425" rIns="91425" tIns="91425">
            <a:noAutofit/>
          </a:bodyPr>
          <a:lstStyle/>
          <a:p>
            <a:pPr lvl="0">
              <a:spcBef>
                <a:spcPts val="0"/>
              </a:spcBef>
              <a:buClr>
                <a:schemeClr val="dk1"/>
              </a:buClr>
              <a:buSzPct val="61111"/>
              <a:buFont typeface="Arial"/>
              <a:buNone/>
            </a:pPr>
            <a:r>
              <a:rPr lang="en" sz="1800">
                <a:solidFill>
                  <a:schemeClr val="dk1"/>
                </a:solidFill>
              </a:rPr>
              <a:t>Claim on the architecture #2</a:t>
            </a:r>
          </a:p>
          <a:p>
            <a:pPr lvl="0">
              <a:spcBef>
                <a:spcPts val="0"/>
              </a:spcBef>
              <a:buNone/>
            </a:pPr>
            <a:r>
              <a:t/>
            </a:r>
            <a:endParaRPr sz="1800"/>
          </a:p>
          <a:p>
            <a:pPr lvl="0">
              <a:spcBef>
                <a:spcPts val="0"/>
              </a:spcBef>
              <a:buNone/>
            </a:pPr>
            <a:r>
              <a:t/>
            </a:r>
            <a:endParaRPr sz="1800"/>
          </a:p>
          <a:p>
            <a:pPr lvl="0" rtl="0">
              <a:spcBef>
                <a:spcPts val="0"/>
              </a:spcBef>
              <a:buNone/>
            </a:pPr>
            <a:r>
              <a:t/>
            </a:r>
            <a:endParaRPr>
              <a:solidFill>
                <a:srgbClr val="434343"/>
              </a:solidFill>
            </a:endParaRPr>
          </a:p>
        </p:txBody>
      </p:sp>
      <p:sp>
        <p:nvSpPr>
          <p:cNvPr id="331" name="Shape 331"/>
          <p:cNvSpPr txBox="1"/>
          <p:nvPr/>
        </p:nvSpPr>
        <p:spPr>
          <a:xfrm>
            <a:off x="249400" y="2840550"/>
            <a:ext cx="4954200" cy="767400"/>
          </a:xfrm>
          <a:prstGeom prst="rect">
            <a:avLst/>
          </a:prstGeom>
          <a:noFill/>
          <a:ln>
            <a:noFill/>
          </a:ln>
        </p:spPr>
        <p:txBody>
          <a:bodyPr anchorCtr="0" anchor="ctr" bIns="91425" lIns="91425" rIns="91425" tIns="91425">
            <a:noAutofit/>
          </a:bodyPr>
          <a:lstStyle/>
          <a:p>
            <a:pPr lvl="0" rtl="0" algn="ctr">
              <a:spcBef>
                <a:spcPts val="0"/>
              </a:spcBef>
              <a:buNone/>
            </a:pPr>
            <a:r>
              <a:t/>
            </a:r>
            <a:endParaRPr>
              <a:solidFill>
                <a:schemeClr val="dk1"/>
              </a:solidFill>
            </a:endParaRPr>
          </a:p>
        </p:txBody>
      </p:sp>
      <p:sp>
        <p:nvSpPr>
          <p:cNvPr id="332" name="Shape 332"/>
          <p:cNvSpPr txBox="1"/>
          <p:nvPr/>
        </p:nvSpPr>
        <p:spPr>
          <a:xfrm>
            <a:off x="308762" y="4752000"/>
            <a:ext cx="3897300" cy="391500"/>
          </a:xfrm>
          <a:prstGeom prst="rect">
            <a:avLst/>
          </a:prstGeom>
          <a:noFill/>
          <a:ln>
            <a:noFill/>
          </a:ln>
        </p:spPr>
        <p:txBody>
          <a:bodyPr anchorCtr="0" anchor="ctr" bIns="91425" lIns="91425" rIns="91425" tIns="91425">
            <a:noAutofit/>
          </a:bodyPr>
          <a:lstStyle/>
          <a:p>
            <a:pPr lvl="0" rtl="0" algn="r">
              <a:spcBef>
                <a:spcPts val="0"/>
              </a:spcBef>
              <a:buNone/>
            </a:pPr>
            <a:r>
              <a:rPr lang="en" sz="1000"/>
              <a:t>D. I. Perrett et. al. Exp. Brain Res. 47, 329–342 (1982).</a:t>
            </a:r>
          </a:p>
        </p:txBody>
      </p:sp>
      <p:pic>
        <p:nvPicPr>
          <p:cNvPr id="333" name="Shape 333"/>
          <p:cNvPicPr preferRelativeResize="0"/>
          <p:nvPr/>
        </p:nvPicPr>
        <p:blipFill rotWithShape="1">
          <a:blip r:embed="rId3">
            <a:alphaModFix/>
          </a:blip>
          <a:srcRect b="9297" l="0" r="0" t="0"/>
          <a:stretch/>
        </p:blipFill>
        <p:spPr>
          <a:xfrm>
            <a:off x="1397925" y="1877862"/>
            <a:ext cx="2424483" cy="2692775"/>
          </a:xfrm>
          <a:prstGeom prst="rect">
            <a:avLst/>
          </a:prstGeom>
          <a:noFill/>
          <a:ln>
            <a:noFill/>
          </a:ln>
        </p:spPr>
      </p:pic>
      <p:sp>
        <p:nvSpPr>
          <p:cNvPr id="334" name="Shape 334"/>
          <p:cNvSpPr txBox="1"/>
          <p:nvPr/>
        </p:nvSpPr>
        <p:spPr>
          <a:xfrm>
            <a:off x="5565150" y="4521425"/>
            <a:ext cx="2747100" cy="329100"/>
          </a:xfrm>
          <a:prstGeom prst="rect">
            <a:avLst/>
          </a:prstGeom>
          <a:noFill/>
          <a:ln>
            <a:noFill/>
          </a:ln>
        </p:spPr>
        <p:txBody>
          <a:bodyPr anchorCtr="0" anchor="ctr" bIns="91425" lIns="91425" rIns="91425" tIns="91425">
            <a:noAutofit/>
          </a:bodyPr>
          <a:lstStyle/>
          <a:p>
            <a:pPr lvl="0" algn="ctr">
              <a:spcBef>
                <a:spcPts val="0"/>
              </a:spcBef>
              <a:buNone/>
            </a:pPr>
            <a:r>
              <a:rPr lang="en" sz="1050">
                <a:solidFill>
                  <a:srgbClr val="4A5960"/>
                </a:solidFill>
                <a:latin typeface="Roboto"/>
                <a:ea typeface="Roboto"/>
                <a:cs typeface="Roboto"/>
                <a:sym typeface="Roboto"/>
              </a:rPr>
              <a:t> Google Tensor Flow Unit</a:t>
            </a:r>
          </a:p>
          <a:p>
            <a:pPr lvl="0" rtl="0" algn="ctr">
              <a:spcBef>
                <a:spcPts val="0"/>
              </a:spcBef>
              <a:buNone/>
            </a:pPr>
            <a:r>
              <a:rPr lang="en" sz="1050">
                <a:solidFill>
                  <a:schemeClr val="dk1"/>
                </a:solidFill>
                <a:latin typeface="Roboto"/>
                <a:ea typeface="Roboto"/>
                <a:cs typeface="Roboto"/>
                <a:sym typeface="Roboto"/>
              </a:rPr>
              <a:t>Built on a 28nm process, runs at 700MHz</a:t>
            </a:r>
          </a:p>
        </p:txBody>
      </p:sp>
      <p:pic>
        <p:nvPicPr>
          <p:cNvPr id="335" name="Shape 335"/>
          <p:cNvPicPr preferRelativeResize="0"/>
          <p:nvPr/>
        </p:nvPicPr>
        <p:blipFill rotWithShape="1">
          <a:blip r:embed="rId4">
            <a:alphaModFix/>
          </a:blip>
          <a:srcRect b="18656" l="11404" r="38153" t="4849"/>
          <a:stretch/>
        </p:blipFill>
        <p:spPr>
          <a:xfrm>
            <a:off x="5622527" y="2195702"/>
            <a:ext cx="2632350" cy="1966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nvSpPr>
        <p:spPr>
          <a:xfrm>
            <a:off x="454150" y="1119500"/>
            <a:ext cx="4203600" cy="1373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
                <a:solidFill>
                  <a:schemeClr val="dk1"/>
                </a:solidFill>
              </a:rPr>
              <a:t>“… significantly lower latency than electronic digital computers. Useful for real time applications (autonomous driving or missile tracking).”</a:t>
            </a:r>
          </a:p>
        </p:txBody>
      </p:sp>
      <p:sp>
        <p:nvSpPr>
          <p:cNvPr id="341" name="Shape 341"/>
          <p:cNvSpPr txBox="1"/>
          <p:nvPr/>
        </p:nvSpPr>
        <p:spPr>
          <a:xfrm>
            <a:off x="331975" y="2355600"/>
            <a:ext cx="4710600" cy="1373400"/>
          </a:xfrm>
          <a:prstGeom prst="rect">
            <a:avLst/>
          </a:prstGeom>
          <a:noFill/>
          <a:ln>
            <a:noFill/>
          </a:ln>
        </p:spPr>
        <p:txBody>
          <a:bodyPr anchorCtr="0" anchor="ctr" bIns="91425" lIns="91425" rIns="91425" tIns="91425">
            <a:noAutofit/>
          </a:bodyPr>
          <a:lstStyle/>
          <a:p>
            <a:pPr indent="-228600" lvl="0" marL="457200" rtl="0">
              <a:spcBef>
                <a:spcPts val="0"/>
              </a:spcBef>
              <a:buAutoNum type="arabicPeriod"/>
            </a:pPr>
            <a:r>
              <a:rPr lang="en"/>
              <a:t>This is a physical truth. Does it really matter ?</a:t>
            </a:r>
          </a:p>
          <a:p>
            <a:pPr lvl="0" rtl="0">
              <a:spcBef>
                <a:spcPts val="0"/>
              </a:spcBef>
              <a:buNone/>
            </a:pPr>
            <a:r>
              <a:t/>
            </a:r>
            <a:endParaRPr/>
          </a:p>
        </p:txBody>
      </p:sp>
      <p:sp>
        <p:nvSpPr>
          <p:cNvPr id="342" name="Shape 342"/>
          <p:cNvSpPr txBox="1"/>
          <p:nvPr/>
        </p:nvSpPr>
        <p:spPr>
          <a:xfrm>
            <a:off x="202250" y="338200"/>
            <a:ext cx="8457000" cy="709500"/>
          </a:xfrm>
          <a:prstGeom prst="rect">
            <a:avLst/>
          </a:prstGeom>
          <a:noFill/>
          <a:ln>
            <a:noFill/>
          </a:ln>
        </p:spPr>
        <p:txBody>
          <a:bodyPr anchorCtr="0" anchor="ctr" bIns="91425" lIns="91425" rIns="91425" tIns="91425">
            <a:noAutofit/>
          </a:bodyPr>
          <a:lstStyle/>
          <a:p>
            <a:pPr lvl="0">
              <a:spcBef>
                <a:spcPts val="0"/>
              </a:spcBef>
              <a:buClr>
                <a:schemeClr val="dk1"/>
              </a:buClr>
              <a:buSzPct val="61111"/>
              <a:buFont typeface="Arial"/>
              <a:buNone/>
            </a:pPr>
            <a:r>
              <a:rPr lang="en" sz="1800">
                <a:solidFill>
                  <a:schemeClr val="dk1"/>
                </a:solidFill>
              </a:rPr>
              <a:t>Claim on the architecture #3</a:t>
            </a:r>
          </a:p>
          <a:p>
            <a:pPr lvl="0" rtl="0">
              <a:spcBef>
                <a:spcPts val="0"/>
              </a:spcBef>
              <a:buNone/>
            </a:pPr>
            <a:r>
              <a:t/>
            </a:r>
            <a:endParaRPr>
              <a:solidFill>
                <a:srgbClr val="43434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nvSpPr>
        <p:spPr>
          <a:xfrm>
            <a:off x="331975" y="758600"/>
            <a:ext cx="4425300" cy="954600"/>
          </a:xfrm>
          <a:prstGeom prst="rect">
            <a:avLst/>
          </a:prstGeom>
          <a:noFill/>
          <a:ln>
            <a:noFill/>
          </a:ln>
        </p:spPr>
        <p:txBody>
          <a:bodyPr anchorCtr="0" anchor="ctr" bIns="91425" lIns="91425" rIns="91425" tIns="91425">
            <a:noAutofit/>
          </a:bodyPr>
          <a:lstStyle/>
          <a:p>
            <a:pPr lvl="0" rtl="0">
              <a:spcBef>
                <a:spcPts val="0"/>
              </a:spcBef>
              <a:buNone/>
            </a:pPr>
            <a:r>
              <a:rPr lang="en"/>
              <a:t>“...after training, forward propagation computing is performed optically </a:t>
            </a:r>
            <a:r>
              <a:rPr b="1" lang="en"/>
              <a:t>on a passive system.</a:t>
            </a:r>
            <a:r>
              <a:rPr lang="en"/>
              <a:t>”</a:t>
            </a:r>
          </a:p>
        </p:txBody>
      </p:sp>
      <p:sp>
        <p:nvSpPr>
          <p:cNvPr id="348" name="Shape 348"/>
          <p:cNvSpPr txBox="1"/>
          <p:nvPr/>
        </p:nvSpPr>
        <p:spPr>
          <a:xfrm>
            <a:off x="331975" y="2135625"/>
            <a:ext cx="4710600" cy="2358300"/>
          </a:xfrm>
          <a:prstGeom prst="rect">
            <a:avLst/>
          </a:prstGeom>
          <a:noFill/>
          <a:ln>
            <a:noFill/>
          </a:ln>
        </p:spPr>
        <p:txBody>
          <a:bodyPr anchorCtr="0" anchor="ctr" bIns="91425" lIns="91425" rIns="91425" tIns="91425">
            <a:noAutofit/>
          </a:bodyPr>
          <a:lstStyle/>
          <a:p>
            <a:pPr indent="-228600" lvl="0" marL="457200" rtl="0">
              <a:spcBef>
                <a:spcPts val="0"/>
              </a:spcBef>
              <a:buAutoNum type="arabicPeriod"/>
            </a:pPr>
            <a:r>
              <a:rPr lang="en"/>
              <a:t>10mW per phase shifter (40 mW per neuron).</a:t>
            </a:r>
          </a:p>
          <a:p>
            <a:pPr lvl="0" rtl="0">
              <a:spcBef>
                <a:spcPts val="0"/>
              </a:spcBef>
              <a:buNone/>
            </a:pPr>
            <a:r>
              <a:t/>
            </a:r>
            <a:endParaRPr/>
          </a:p>
          <a:p>
            <a:pPr indent="-228600" lvl="0" marL="457200" rtl="0">
              <a:spcBef>
                <a:spcPts val="0"/>
              </a:spcBef>
              <a:buClr>
                <a:schemeClr val="dk1"/>
              </a:buClr>
              <a:buAutoNum type="arabicPeriod"/>
            </a:pPr>
            <a:r>
              <a:rPr lang="en">
                <a:solidFill>
                  <a:schemeClr val="dk1"/>
                </a:solidFill>
              </a:rPr>
              <a:t>In a 10^6 neurons (assuming you can ever make a photonic chip with 10^6 interconnects) would be 40 kW. </a:t>
            </a:r>
          </a:p>
          <a:p>
            <a:pPr lvl="0" rtl="0">
              <a:spcBef>
                <a:spcPts val="0"/>
              </a:spcBef>
              <a:buNone/>
            </a:pPr>
            <a:r>
              <a:t/>
            </a:r>
            <a:endParaRPr>
              <a:solidFill>
                <a:schemeClr val="dk1"/>
              </a:solidFill>
            </a:endParaRPr>
          </a:p>
          <a:p>
            <a:pPr indent="-228600" lvl="0" marL="457200" rtl="0">
              <a:spcBef>
                <a:spcPts val="0"/>
              </a:spcBef>
              <a:buAutoNum type="arabicPeriod"/>
            </a:pPr>
            <a:r>
              <a:rPr lang="en"/>
              <a:t>This is 10^6 times less efficient than IBM’s TrueNorth: &lt; 100 mW of power for 10^6 neurons.</a:t>
            </a:r>
          </a:p>
          <a:p>
            <a:pPr lvl="0" rtl="0">
              <a:spcBef>
                <a:spcPts val="0"/>
              </a:spcBef>
              <a:buNone/>
            </a:pPr>
            <a:r>
              <a:t/>
            </a:r>
            <a:endParaRPr/>
          </a:p>
          <a:p>
            <a:pPr indent="-228600" lvl="0" marL="457200" rtl="0">
              <a:spcBef>
                <a:spcPts val="0"/>
              </a:spcBef>
              <a:buAutoNum type="arabicPeriod"/>
            </a:pPr>
            <a:r>
              <a:rPr lang="en"/>
              <a:t>You still need the nonlinear response for the net to work well… pump your saturable absorber! </a:t>
            </a:r>
          </a:p>
        </p:txBody>
      </p:sp>
      <p:grpSp>
        <p:nvGrpSpPr>
          <p:cNvPr id="349" name="Shape 349"/>
          <p:cNvGrpSpPr/>
          <p:nvPr/>
        </p:nvGrpSpPr>
        <p:grpSpPr>
          <a:xfrm>
            <a:off x="5206800" y="2300000"/>
            <a:ext cx="3773624" cy="1487299"/>
            <a:chOff x="5111825" y="1985550"/>
            <a:chExt cx="3773624" cy="1487299"/>
          </a:xfrm>
        </p:grpSpPr>
        <p:pic>
          <p:nvPicPr>
            <p:cNvPr id="350" name="Shape 350"/>
            <p:cNvPicPr preferRelativeResize="0"/>
            <p:nvPr/>
          </p:nvPicPr>
          <p:blipFill>
            <a:blip r:embed="rId3">
              <a:alphaModFix/>
            </a:blip>
            <a:stretch>
              <a:fillRect/>
            </a:stretch>
          </p:blipFill>
          <p:spPr>
            <a:xfrm>
              <a:off x="5175174" y="2173749"/>
              <a:ext cx="3710274" cy="1299100"/>
            </a:xfrm>
            <a:prstGeom prst="rect">
              <a:avLst/>
            </a:prstGeom>
            <a:noFill/>
            <a:ln>
              <a:noFill/>
            </a:ln>
          </p:spPr>
        </p:pic>
        <p:sp>
          <p:nvSpPr>
            <p:cNvPr id="351" name="Shape 351"/>
            <p:cNvSpPr/>
            <p:nvPr/>
          </p:nvSpPr>
          <p:spPr>
            <a:xfrm>
              <a:off x="5111825" y="1985550"/>
              <a:ext cx="2777700" cy="3168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352" name="Shape 352"/>
          <p:cNvSpPr txBox="1"/>
          <p:nvPr/>
        </p:nvSpPr>
        <p:spPr>
          <a:xfrm>
            <a:off x="202250" y="338200"/>
            <a:ext cx="8457000" cy="7095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Claim on the architecture #4</a:t>
            </a:r>
          </a:p>
          <a:p>
            <a:pPr lvl="0" rtl="0">
              <a:spcBef>
                <a:spcPts val="0"/>
              </a:spcBef>
              <a:buNone/>
            </a:pPr>
            <a:r>
              <a:t/>
            </a:r>
            <a:endParaRPr>
              <a:solidFill>
                <a:srgbClr val="43434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nvSpPr>
        <p:spPr>
          <a:xfrm>
            <a:off x="202250" y="338200"/>
            <a:ext cx="8457000" cy="7095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Claim on the architecture #4 (Continued)</a:t>
            </a:r>
          </a:p>
          <a:p>
            <a:pPr lvl="0" rtl="0">
              <a:spcBef>
                <a:spcPts val="0"/>
              </a:spcBef>
              <a:buNone/>
            </a:pPr>
            <a:r>
              <a:t/>
            </a:r>
            <a:endParaRPr>
              <a:solidFill>
                <a:srgbClr val="434343"/>
              </a:solidFill>
            </a:endParaRPr>
          </a:p>
        </p:txBody>
      </p:sp>
      <p:pic>
        <p:nvPicPr>
          <p:cNvPr id="358" name="Shape 358"/>
          <p:cNvPicPr preferRelativeResize="0"/>
          <p:nvPr/>
        </p:nvPicPr>
        <p:blipFill>
          <a:blip r:embed="rId3">
            <a:alphaModFix/>
          </a:blip>
          <a:stretch>
            <a:fillRect/>
          </a:stretch>
        </p:blipFill>
        <p:spPr>
          <a:xfrm>
            <a:off x="2278746" y="2740453"/>
            <a:ext cx="2086348" cy="1743375"/>
          </a:xfrm>
          <a:prstGeom prst="rect">
            <a:avLst/>
          </a:prstGeom>
          <a:noFill/>
          <a:ln>
            <a:noFill/>
          </a:ln>
        </p:spPr>
      </p:pic>
      <p:pic>
        <p:nvPicPr>
          <p:cNvPr id="359" name="Shape 359"/>
          <p:cNvPicPr preferRelativeResize="0"/>
          <p:nvPr/>
        </p:nvPicPr>
        <p:blipFill>
          <a:blip r:embed="rId4">
            <a:alphaModFix/>
          </a:blip>
          <a:stretch>
            <a:fillRect/>
          </a:stretch>
        </p:blipFill>
        <p:spPr>
          <a:xfrm>
            <a:off x="5211837" y="2648885"/>
            <a:ext cx="1743375" cy="1743374"/>
          </a:xfrm>
          <a:prstGeom prst="rect">
            <a:avLst/>
          </a:prstGeom>
          <a:noFill/>
          <a:ln>
            <a:noFill/>
          </a:ln>
        </p:spPr>
      </p:pic>
      <p:pic>
        <p:nvPicPr>
          <p:cNvPr id="360" name="Shape 360"/>
          <p:cNvPicPr preferRelativeResize="0"/>
          <p:nvPr/>
        </p:nvPicPr>
        <p:blipFill>
          <a:blip r:embed="rId5">
            <a:alphaModFix/>
          </a:blip>
          <a:stretch>
            <a:fillRect/>
          </a:stretch>
        </p:blipFill>
        <p:spPr>
          <a:xfrm>
            <a:off x="2044962" y="1047688"/>
            <a:ext cx="2320149" cy="957299"/>
          </a:xfrm>
          <a:prstGeom prst="rect">
            <a:avLst/>
          </a:prstGeom>
          <a:noFill/>
          <a:ln>
            <a:noFill/>
          </a:ln>
        </p:spPr>
      </p:pic>
      <p:pic>
        <p:nvPicPr>
          <p:cNvPr id="361" name="Shape 361"/>
          <p:cNvPicPr preferRelativeResize="0"/>
          <p:nvPr/>
        </p:nvPicPr>
        <p:blipFill>
          <a:blip r:embed="rId6">
            <a:alphaModFix/>
          </a:blip>
          <a:stretch>
            <a:fillRect/>
          </a:stretch>
        </p:blipFill>
        <p:spPr>
          <a:xfrm>
            <a:off x="5211851" y="948250"/>
            <a:ext cx="1174500" cy="1156199"/>
          </a:xfrm>
          <a:prstGeom prst="roundRect">
            <a:avLst>
              <a:gd fmla="val 8668" name="adj"/>
            </a:avLst>
          </a:prstGeom>
          <a:noFill/>
          <a:ln>
            <a:noFill/>
          </a:ln>
        </p:spPr>
      </p:pic>
      <p:sp>
        <p:nvSpPr>
          <p:cNvPr id="362" name="Shape 362"/>
          <p:cNvSpPr txBox="1"/>
          <p:nvPr/>
        </p:nvSpPr>
        <p:spPr>
          <a:xfrm>
            <a:off x="4584475" y="1278100"/>
            <a:ext cx="627300" cy="496500"/>
          </a:xfrm>
          <a:prstGeom prst="rect">
            <a:avLst/>
          </a:prstGeom>
          <a:noFill/>
          <a:ln>
            <a:noFill/>
          </a:ln>
        </p:spPr>
        <p:txBody>
          <a:bodyPr anchorCtr="0" anchor="t" bIns="91425" lIns="91425" rIns="91425" tIns="91425">
            <a:noAutofit/>
          </a:bodyPr>
          <a:lstStyle/>
          <a:p>
            <a:pPr lvl="0">
              <a:spcBef>
                <a:spcPts val="0"/>
              </a:spcBef>
              <a:buNone/>
            </a:pPr>
            <a:r>
              <a:rPr b="1" lang="en" sz="1800"/>
              <a:t>vs</a:t>
            </a:r>
          </a:p>
        </p:txBody>
      </p:sp>
      <p:sp>
        <p:nvSpPr>
          <p:cNvPr id="363" name="Shape 363"/>
          <p:cNvSpPr txBox="1"/>
          <p:nvPr/>
        </p:nvSpPr>
        <p:spPr>
          <a:xfrm>
            <a:off x="4517500" y="3272312"/>
            <a:ext cx="627300" cy="496500"/>
          </a:xfrm>
          <a:prstGeom prst="rect">
            <a:avLst/>
          </a:prstGeom>
          <a:noFill/>
          <a:ln>
            <a:noFill/>
          </a:ln>
        </p:spPr>
        <p:txBody>
          <a:bodyPr anchorCtr="0" anchor="t" bIns="91425" lIns="91425" rIns="91425" tIns="91425">
            <a:noAutofit/>
          </a:bodyPr>
          <a:lstStyle/>
          <a:p>
            <a:pPr lvl="0" rtl="0">
              <a:spcBef>
                <a:spcPts val="0"/>
              </a:spcBef>
              <a:buNone/>
            </a:pPr>
            <a:r>
              <a:rPr b="1" lang="en" sz="1800"/>
              <a:t>vs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nvSpPr>
        <p:spPr>
          <a:xfrm>
            <a:off x="331975" y="1047700"/>
            <a:ext cx="4425300" cy="988500"/>
          </a:xfrm>
          <a:prstGeom prst="rect">
            <a:avLst/>
          </a:prstGeom>
          <a:noFill/>
          <a:ln>
            <a:noFill/>
          </a:ln>
        </p:spPr>
        <p:txBody>
          <a:bodyPr anchorCtr="0" anchor="ctr" bIns="91425" lIns="91425" rIns="91425" tIns="91425">
            <a:noAutofit/>
          </a:bodyPr>
          <a:lstStyle/>
          <a:p>
            <a:pPr lvl="0">
              <a:spcBef>
                <a:spcPts val="0"/>
              </a:spcBef>
              <a:buNone/>
            </a:pPr>
            <a:r>
              <a:rPr lang="en"/>
              <a:t>“ ..</a:t>
            </a:r>
            <a:r>
              <a:rPr lang="en"/>
              <a:t>in optical architecture </a:t>
            </a:r>
            <a:r>
              <a:rPr lang="en"/>
              <a:t>power consumption is nearly proportional to the number of neurons </a:t>
            </a:r>
            <a:r>
              <a:rPr lang="en">
                <a:solidFill>
                  <a:schemeClr val="dk1"/>
                </a:solidFill>
              </a:rPr>
              <a:t>(instead of quadratic, as in electronics).</a:t>
            </a:r>
            <a:r>
              <a:rPr lang="en"/>
              <a:t>”</a:t>
            </a:r>
          </a:p>
          <a:p>
            <a:pPr lvl="0" rtl="0">
              <a:spcBef>
                <a:spcPts val="0"/>
              </a:spcBef>
              <a:buNone/>
            </a:pPr>
            <a:r>
              <a:t/>
            </a:r>
            <a:endParaRPr/>
          </a:p>
        </p:txBody>
      </p:sp>
      <p:pic>
        <p:nvPicPr>
          <p:cNvPr id="369" name="Shape 369"/>
          <p:cNvPicPr preferRelativeResize="0"/>
          <p:nvPr/>
        </p:nvPicPr>
        <p:blipFill>
          <a:blip r:embed="rId3">
            <a:alphaModFix/>
          </a:blip>
          <a:stretch>
            <a:fillRect/>
          </a:stretch>
        </p:blipFill>
        <p:spPr>
          <a:xfrm>
            <a:off x="4757275" y="2104425"/>
            <a:ext cx="3796624" cy="2276908"/>
          </a:xfrm>
          <a:prstGeom prst="rect">
            <a:avLst/>
          </a:prstGeom>
          <a:noFill/>
          <a:ln>
            <a:noFill/>
          </a:ln>
        </p:spPr>
      </p:pic>
      <p:sp>
        <p:nvSpPr>
          <p:cNvPr id="370" name="Shape 370"/>
          <p:cNvSpPr txBox="1"/>
          <p:nvPr/>
        </p:nvSpPr>
        <p:spPr>
          <a:xfrm>
            <a:off x="202250" y="338200"/>
            <a:ext cx="8457000" cy="7095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Claim on the architecture #5</a:t>
            </a:r>
          </a:p>
          <a:p>
            <a:pPr lvl="0" rtl="0">
              <a:spcBef>
                <a:spcPts val="0"/>
              </a:spcBef>
              <a:buNone/>
            </a:pPr>
            <a:r>
              <a:t/>
            </a:r>
            <a:endParaRPr>
              <a:solidFill>
                <a:srgbClr val="434343"/>
              </a:solidFill>
            </a:endParaRPr>
          </a:p>
        </p:txBody>
      </p:sp>
      <p:pic>
        <p:nvPicPr>
          <p:cNvPr id="371" name="Shape 371"/>
          <p:cNvPicPr preferRelativeResize="0"/>
          <p:nvPr/>
        </p:nvPicPr>
        <p:blipFill>
          <a:blip r:embed="rId4">
            <a:alphaModFix/>
          </a:blip>
          <a:stretch>
            <a:fillRect/>
          </a:stretch>
        </p:blipFill>
        <p:spPr>
          <a:xfrm>
            <a:off x="818625" y="2294750"/>
            <a:ext cx="3588174" cy="2018349"/>
          </a:xfrm>
          <a:prstGeom prst="rect">
            <a:avLst/>
          </a:prstGeom>
          <a:noFill/>
          <a:ln>
            <a:noFill/>
          </a:ln>
        </p:spPr>
      </p:pic>
      <p:sp>
        <p:nvSpPr>
          <p:cNvPr id="372" name="Shape 372"/>
          <p:cNvSpPr txBox="1"/>
          <p:nvPr/>
        </p:nvSpPr>
        <p:spPr>
          <a:xfrm>
            <a:off x="4928100" y="4435900"/>
            <a:ext cx="4215900" cy="627600"/>
          </a:xfrm>
          <a:prstGeom prst="rect">
            <a:avLst/>
          </a:prstGeom>
          <a:noFill/>
          <a:ln>
            <a:noFill/>
          </a:ln>
        </p:spPr>
        <p:txBody>
          <a:bodyPr anchorCtr="0" anchor="ctr" bIns="91425" lIns="91425" rIns="91425" tIns="91425">
            <a:noAutofit/>
          </a:bodyPr>
          <a:lstStyle/>
          <a:p>
            <a:pPr lvl="0" rtl="0">
              <a:spcBef>
                <a:spcPts val="0"/>
              </a:spcBef>
              <a:buNone/>
            </a:pPr>
            <a:r>
              <a:rPr lang="en" sz="1100">
                <a:solidFill>
                  <a:schemeClr val="dk1"/>
                </a:solidFill>
              </a:rPr>
              <a:t>Drop-out in neural Networks: http://bit.ly/2wdnXvB</a:t>
            </a:r>
          </a:p>
        </p:txBody>
      </p:sp>
      <p:sp>
        <p:nvSpPr>
          <p:cNvPr id="373" name="Shape 373"/>
          <p:cNvSpPr txBox="1"/>
          <p:nvPr/>
        </p:nvSpPr>
        <p:spPr>
          <a:xfrm>
            <a:off x="1193862" y="4435900"/>
            <a:ext cx="2837700" cy="627600"/>
          </a:xfrm>
          <a:prstGeom prst="rect">
            <a:avLst/>
          </a:prstGeom>
          <a:noFill/>
          <a:ln>
            <a:noFill/>
          </a:ln>
        </p:spPr>
        <p:txBody>
          <a:bodyPr anchorCtr="0" anchor="ctr" bIns="91425" lIns="91425" rIns="91425" tIns="91425">
            <a:noAutofit/>
          </a:bodyPr>
          <a:lstStyle/>
          <a:p>
            <a:pPr lvl="0" rtl="0">
              <a:spcBef>
                <a:spcPts val="0"/>
              </a:spcBef>
              <a:buNone/>
            </a:pPr>
            <a:r>
              <a:rPr lang="en" sz="1100">
                <a:solidFill>
                  <a:schemeClr val="dk1"/>
                </a:solidFill>
              </a:rPr>
              <a:t>Spiking Networks: Not ON all the time.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nvSpPr>
        <p:spPr>
          <a:xfrm>
            <a:off x="191775" y="325075"/>
            <a:ext cx="8457000" cy="7254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Claim on the architecture #6</a:t>
            </a:r>
          </a:p>
          <a:p>
            <a:pPr lvl="0" rtl="0">
              <a:spcBef>
                <a:spcPts val="0"/>
              </a:spcBef>
              <a:buNone/>
            </a:pPr>
            <a:r>
              <a:t/>
            </a:r>
            <a:endParaRPr>
              <a:solidFill>
                <a:srgbClr val="434343"/>
              </a:solidFill>
            </a:endParaRPr>
          </a:p>
        </p:txBody>
      </p:sp>
      <p:sp>
        <p:nvSpPr>
          <p:cNvPr id="379" name="Shape 379"/>
          <p:cNvSpPr txBox="1"/>
          <p:nvPr/>
        </p:nvSpPr>
        <p:spPr>
          <a:xfrm>
            <a:off x="331975" y="963450"/>
            <a:ext cx="6948600" cy="972900"/>
          </a:xfrm>
          <a:prstGeom prst="rect">
            <a:avLst/>
          </a:prstGeom>
          <a:noFill/>
          <a:ln>
            <a:noFill/>
          </a:ln>
        </p:spPr>
        <p:txBody>
          <a:bodyPr anchorCtr="0" anchor="ctr" bIns="91425" lIns="91425" rIns="91425" tIns="91425">
            <a:noAutofit/>
          </a:bodyPr>
          <a:lstStyle/>
          <a:p>
            <a:pPr lvl="0" rtl="0">
              <a:spcBef>
                <a:spcPts val="0"/>
              </a:spcBef>
              <a:buNone/>
            </a:pPr>
            <a:r>
              <a:rPr lang="en" sz="1800"/>
              <a:t>“...time multiplexing = </a:t>
            </a:r>
            <a:r>
              <a:rPr lang="en" sz="1800"/>
              <a:t>bigger effective networks with less neurons.” </a:t>
            </a:r>
          </a:p>
        </p:txBody>
      </p:sp>
      <p:sp>
        <p:nvSpPr>
          <p:cNvPr id="380" name="Shape 380"/>
          <p:cNvSpPr txBox="1"/>
          <p:nvPr/>
        </p:nvSpPr>
        <p:spPr>
          <a:xfrm>
            <a:off x="278400" y="3092500"/>
            <a:ext cx="8587200" cy="1373400"/>
          </a:xfrm>
          <a:prstGeom prst="rect">
            <a:avLst/>
          </a:prstGeom>
          <a:noFill/>
          <a:ln>
            <a:noFill/>
          </a:ln>
        </p:spPr>
        <p:txBody>
          <a:bodyPr anchorCtr="0" anchor="ctr" bIns="91425" lIns="91425" rIns="91425" tIns="91425">
            <a:noAutofit/>
          </a:bodyPr>
          <a:lstStyle/>
          <a:p>
            <a:pPr indent="-228600" lvl="0" marL="457200" rtl="0">
              <a:spcBef>
                <a:spcPts val="0"/>
              </a:spcBef>
              <a:buAutoNum type="arabicPeriod"/>
            </a:pPr>
            <a:r>
              <a:rPr lang="en"/>
              <a:t>This is true for both optical and electronic nets. </a:t>
            </a:r>
          </a:p>
          <a:p>
            <a:pPr lvl="0" rtl="0">
              <a:spcBef>
                <a:spcPts val="0"/>
              </a:spcBef>
              <a:buNone/>
            </a:pPr>
            <a:r>
              <a:t/>
            </a:r>
            <a:endParaRPr/>
          </a:p>
          <a:p>
            <a:pPr indent="-228600" lvl="0" marL="457200" rtl="0">
              <a:spcBef>
                <a:spcPts val="0"/>
              </a:spcBef>
              <a:buAutoNum type="arabicPeriod"/>
            </a:pPr>
            <a:r>
              <a:rPr lang="en"/>
              <a:t>It does not mean necessarily that the energy efficiency increases.</a:t>
            </a:r>
          </a:p>
          <a:p>
            <a:pPr lvl="0" rtl="0">
              <a:spcBef>
                <a:spcPts val="0"/>
              </a:spcBef>
              <a:buNone/>
            </a:pPr>
            <a:r>
              <a:t/>
            </a:r>
            <a:endParaRPr/>
          </a:p>
          <a:p>
            <a:pPr indent="-228600" lvl="0" marL="457200" rtl="0">
              <a:spcBef>
                <a:spcPts val="0"/>
              </a:spcBef>
              <a:buAutoNum type="arabicPeriod"/>
            </a:pPr>
            <a:r>
              <a:rPr lang="en"/>
              <a:t>learning not as good </a:t>
            </a:r>
            <a:r>
              <a:rPr lang="en" sz="1200"/>
              <a:t>(</a:t>
            </a:r>
            <a:r>
              <a:rPr lang="en" sz="1200"/>
              <a:t>connectivity between virtual nodes is limited to local couplings including few nearest neighbors See: </a:t>
            </a:r>
            <a:r>
              <a:rPr lang="en" sz="1200"/>
              <a:t>Larger, L. et. al. (2012). </a:t>
            </a:r>
            <a:r>
              <a:rPr i="1" lang="en" sz="1200"/>
              <a:t>Optics Express</a:t>
            </a:r>
            <a:r>
              <a:rPr lang="en" sz="1200"/>
              <a:t>, </a:t>
            </a:r>
            <a:r>
              <a:rPr i="1" lang="en" sz="1200"/>
              <a:t>20</a:t>
            </a:r>
            <a:r>
              <a:rPr lang="en" sz="1200"/>
              <a:t>(3), 3241–9. </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Shape 385"/>
          <p:cNvPicPr preferRelativeResize="0"/>
          <p:nvPr/>
        </p:nvPicPr>
        <p:blipFill>
          <a:blip r:embed="rId3">
            <a:alphaModFix/>
          </a:blip>
          <a:stretch>
            <a:fillRect/>
          </a:stretch>
        </p:blipFill>
        <p:spPr>
          <a:xfrm>
            <a:off x="1046724" y="1374275"/>
            <a:ext cx="6873750" cy="2576875"/>
          </a:xfrm>
          <a:prstGeom prst="rect">
            <a:avLst/>
          </a:prstGeom>
          <a:noFill/>
          <a:ln>
            <a:noFill/>
          </a:ln>
        </p:spPr>
      </p:pic>
      <p:sp>
        <p:nvSpPr>
          <p:cNvPr id="386" name="Shape 386"/>
          <p:cNvSpPr txBox="1"/>
          <p:nvPr/>
        </p:nvSpPr>
        <p:spPr>
          <a:xfrm>
            <a:off x="288000" y="141475"/>
            <a:ext cx="4486800" cy="8184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A good reference from the paper!</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nvSpPr>
        <p:spPr>
          <a:xfrm>
            <a:off x="1723500" y="2094750"/>
            <a:ext cx="5697000" cy="954000"/>
          </a:xfrm>
          <a:prstGeom prst="rect">
            <a:avLst/>
          </a:prstGeom>
          <a:noFill/>
          <a:ln>
            <a:noFill/>
          </a:ln>
        </p:spPr>
        <p:txBody>
          <a:bodyPr anchorCtr="0" anchor="ctr" bIns="91425" lIns="91425" rIns="91425" tIns="91425">
            <a:noAutofit/>
          </a:bodyPr>
          <a:lstStyle/>
          <a:p>
            <a:pPr lvl="0" rtl="0" algn="ctr">
              <a:spcBef>
                <a:spcPts val="0"/>
              </a:spcBef>
              <a:buNone/>
            </a:pPr>
            <a:r>
              <a:rPr lang="en" sz="2400">
                <a:solidFill>
                  <a:schemeClr val="dk1"/>
                </a:solidFill>
              </a:rPr>
              <a:t>Hardware for Artificial Neural Networks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Shape 396"/>
          <p:cNvPicPr preferRelativeResize="0"/>
          <p:nvPr/>
        </p:nvPicPr>
        <p:blipFill rotWithShape="1">
          <a:blip r:embed="rId3">
            <a:alphaModFix/>
          </a:blip>
          <a:srcRect b="7262" l="0" r="0" t="19083"/>
          <a:stretch/>
        </p:blipFill>
        <p:spPr>
          <a:xfrm>
            <a:off x="1332124" y="876574"/>
            <a:ext cx="6721825" cy="3901574"/>
          </a:xfrm>
          <a:prstGeom prst="rect">
            <a:avLst/>
          </a:prstGeom>
          <a:noFill/>
          <a:ln>
            <a:noFill/>
          </a:ln>
        </p:spPr>
      </p:pic>
      <p:sp>
        <p:nvSpPr>
          <p:cNvPr id="397" name="Shape 397"/>
          <p:cNvSpPr txBox="1"/>
          <p:nvPr/>
        </p:nvSpPr>
        <p:spPr>
          <a:xfrm>
            <a:off x="322875" y="284900"/>
            <a:ext cx="6197999" cy="723000"/>
          </a:xfrm>
          <a:prstGeom prst="rect">
            <a:avLst/>
          </a:prstGeom>
          <a:noFill/>
          <a:ln>
            <a:noFill/>
          </a:ln>
        </p:spPr>
        <p:txBody>
          <a:bodyPr anchorCtr="0" anchor="t" bIns="91425" lIns="91425" rIns="91425" tIns="91425">
            <a:noAutofit/>
          </a:bodyPr>
          <a:lstStyle/>
          <a:p>
            <a:pPr lvl="0" rtl="0">
              <a:spcBef>
                <a:spcPts val="0"/>
              </a:spcBef>
              <a:buNone/>
            </a:pPr>
            <a:r>
              <a:rPr lang="en" sz="1800"/>
              <a:t>65 Years from the first Turing-complete Machine...</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id="402" name="Shape 402"/>
          <p:cNvPicPr preferRelativeResize="0"/>
          <p:nvPr/>
        </p:nvPicPr>
        <p:blipFill rotWithShape="1">
          <a:blip r:embed="rId3">
            <a:alphaModFix/>
          </a:blip>
          <a:srcRect b="0" l="0" r="48405" t="0"/>
          <a:stretch/>
        </p:blipFill>
        <p:spPr>
          <a:xfrm>
            <a:off x="1359061" y="859350"/>
            <a:ext cx="2111275" cy="3424800"/>
          </a:xfrm>
          <a:prstGeom prst="rect">
            <a:avLst/>
          </a:prstGeom>
          <a:noFill/>
          <a:ln>
            <a:noFill/>
          </a:ln>
        </p:spPr>
      </p:pic>
      <p:sp>
        <p:nvSpPr>
          <p:cNvPr id="403" name="Shape 403"/>
          <p:cNvSpPr txBox="1"/>
          <p:nvPr/>
        </p:nvSpPr>
        <p:spPr>
          <a:xfrm>
            <a:off x="1495487" y="4400000"/>
            <a:ext cx="1838400" cy="369900"/>
          </a:xfrm>
          <a:prstGeom prst="rect">
            <a:avLst/>
          </a:prstGeom>
          <a:noFill/>
          <a:ln>
            <a:noFill/>
          </a:ln>
        </p:spPr>
        <p:txBody>
          <a:bodyPr anchorCtr="0" anchor="ctr" bIns="91425" lIns="91425" rIns="91425" tIns="91425">
            <a:noAutofit/>
          </a:bodyPr>
          <a:lstStyle/>
          <a:p>
            <a:pPr lvl="0" rtl="0" algn="ctr">
              <a:spcBef>
                <a:spcPts val="0"/>
              </a:spcBef>
              <a:buNone/>
            </a:pPr>
            <a:r>
              <a:rPr lang="en" sz="1200">
                <a:solidFill>
                  <a:schemeClr val="dk1"/>
                </a:solidFill>
              </a:rPr>
              <a:t>Conventional CPUs</a:t>
            </a:r>
          </a:p>
        </p:txBody>
      </p:sp>
      <p:sp>
        <p:nvSpPr>
          <p:cNvPr id="404" name="Shape 404"/>
          <p:cNvSpPr txBox="1"/>
          <p:nvPr/>
        </p:nvSpPr>
        <p:spPr>
          <a:xfrm>
            <a:off x="6074825" y="4324250"/>
            <a:ext cx="1977300" cy="521400"/>
          </a:xfrm>
          <a:prstGeom prst="rect">
            <a:avLst/>
          </a:prstGeom>
          <a:noFill/>
          <a:ln>
            <a:noFill/>
          </a:ln>
        </p:spPr>
        <p:txBody>
          <a:bodyPr anchorCtr="0" anchor="ctr" bIns="91425" lIns="91425" rIns="91425" tIns="91425">
            <a:noAutofit/>
          </a:bodyPr>
          <a:lstStyle/>
          <a:p>
            <a:pPr lvl="0" rtl="0" algn="ctr">
              <a:spcBef>
                <a:spcPts val="0"/>
              </a:spcBef>
              <a:buNone/>
            </a:pPr>
            <a:r>
              <a:rPr lang="en" sz="1200">
                <a:solidFill>
                  <a:schemeClr val="dk1"/>
                </a:solidFill>
              </a:rPr>
              <a:t>Systolic Array - MUX (Google Designed)</a:t>
            </a:r>
            <a:r>
              <a:rPr lang="en" sz="1200">
                <a:solidFill>
                  <a:schemeClr val="dk1"/>
                </a:solidFill>
              </a:rPr>
              <a:t> CPUs</a:t>
            </a:r>
          </a:p>
        </p:txBody>
      </p:sp>
      <p:pic>
        <p:nvPicPr>
          <p:cNvPr id="405" name="Shape 405"/>
          <p:cNvPicPr preferRelativeResize="0"/>
          <p:nvPr/>
        </p:nvPicPr>
        <p:blipFill rotWithShape="1">
          <a:blip r:embed="rId3">
            <a:alphaModFix/>
          </a:blip>
          <a:srcRect b="0" l="51681" r="0" t="0"/>
          <a:stretch/>
        </p:blipFill>
        <p:spPr>
          <a:xfrm>
            <a:off x="5833874" y="975200"/>
            <a:ext cx="1977299" cy="3424800"/>
          </a:xfrm>
          <a:prstGeom prst="rect">
            <a:avLst/>
          </a:prstGeom>
          <a:noFill/>
          <a:ln>
            <a:noFill/>
          </a:ln>
        </p:spPr>
      </p:pic>
      <p:sp>
        <p:nvSpPr>
          <p:cNvPr id="406" name="Shape 406"/>
          <p:cNvSpPr txBox="1"/>
          <p:nvPr/>
        </p:nvSpPr>
        <p:spPr>
          <a:xfrm>
            <a:off x="236525" y="252200"/>
            <a:ext cx="6197999" cy="723000"/>
          </a:xfrm>
          <a:prstGeom prst="rect">
            <a:avLst/>
          </a:prstGeom>
          <a:noFill/>
          <a:ln>
            <a:noFill/>
          </a:ln>
        </p:spPr>
        <p:txBody>
          <a:bodyPr anchorCtr="0" anchor="t" bIns="91425" lIns="91425" rIns="91425" tIns="91425">
            <a:noAutofit/>
          </a:bodyPr>
          <a:lstStyle/>
          <a:p>
            <a:pPr lvl="0">
              <a:spcBef>
                <a:spcPts val="0"/>
              </a:spcBef>
              <a:buNone/>
            </a:pPr>
            <a:r>
              <a:rPr lang="en" sz="1800"/>
              <a:t>The Problem with the Von Neumann Architecture</a:t>
            </a:r>
          </a:p>
          <a:p>
            <a:pPr lvl="0">
              <a:spcBef>
                <a:spcPts val="0"/>
              </a:spcBef>
              <a:buClr>
                <a:schemeClr val="dk1"/>
              </a:buClr>
              <a:buFont typeface="Arial"/>
              <a:buNone/>
            </a:pPr>
            <a:r>
              <a:rPr lang="en">
                <a:solidFill>
                  <a:schemeClr val="dk1"/>
                </a:solidFill>
              </a:rPr>
              <a:t>Google TPU (Tensor Flow Unit) new architecture</a:t>
            </a:r>
          </a:p>
          <a:p>
            <a:pPr lvl="0" rtl="0">
              <a:spcBef>
                <a:spcPts val="0"/>
              </a:spcBef>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Shape 71"/>
          <p:cNvPicPr preferRelativeResize="0"/>
          <p:nvPr/>
        </p:nvPicPr>
        <p:blipFill rotWithShape="1">
          <a:blip r:embed="rId3">
            <a:alphaModFix/>
          </a:blip>
          <a:srcRect b="9016" l="0" r="0" t="0"/>
          <a:stretch/>
        </p:blipFill>
        <p:spPr>
          <a:xfrm>
            <a:off x="322875" y="1332237"/>
            <a:ext cx="4008200" cy="2575649"/>
          </a:xfrm>
          <a:prstGeom prst="rect">
            <a:avLst/>
          </a:prstGeom>
          <a:noFill/>
          <a:ln>
            <a:noFill/>
          </a:ln>
        </p:spPr>
      </p:pic>
      <p:sp>
        <p:nvSpPr>
          <p:cNvPr id="72" name="Shape 72"/>
          <p:cNvSpPr txBox="1"/>
          <p:nvPr/>
        </p:nvSpPr>
        <p:spPr>
          <a:xfrm>
            <a:off x="3502225" y="4232225"/>
            <a:ext cx="1975800" cy="670500"/>
          </a:xfrm>
          <a:prstGeom prst="rect">
            <a:avLst/>
          </a:prstGeom>
          <a:noFill/>
          <a:ln>
            <a:noFill/>
          </a:ln>
        </p:spPr>
        <p:txBody>
          <a:bodyPr anchorCtr="0" anchor="ctr" bIns="91425" lIns="91425" rIns="91425" tIns="91425">
            <a:noAutofit/>
          </a:bodyPr>
          <a:lstStyle/>
          <a:p>
            <a:pPr lvl="0" rtl="0" algn="ctr">
              <a:spcBef>
                <a:spcPts val="0"/>
              </a:spcBef>
              <a:buNone/>
            </a:pPr>
            <a:r>
              <a:rPr lang="en" sz="1000"/>
              <a:t>Source: http://bit.ly/237saIB</a:t>
            </a:r>
          </a:p>
        </p:txBody>
      </p:sp>
      <p:pic>
        <p:nvPicPr>
          <p:cNvPr id="73" name="Shape 73"/>
          <p:cNvPicPr preferRelativeResize="0"/>
          <p:nvPr/>
        </p:nvPicPr>
        <p:blipFill>
          <a:blip r:embed="rId4">
            <a:alphaModFix/>
          </a:blip>
          <a:stretch>
            <a:fillRect/>
          </a:stretch>
        </p:blipFill>
        <p:spPr>
          <a:xfrm>
            <a:off x="5116052" y="1378199"/>
            <a:ext cx="3267900" cy="2900699"/>
          </a:xfrm>
          <a:prstGeom prst="rect">
            <a:avLst/>
          </a:prstGeom>
          <a:noFill/>
          <a:ln>
            <a:noFill/>
          </a:ln>
        </p:spPr>
      </p:pic>
      <p:sp>
        <p:nvSpPr>
          <p:cNvPr id="74" name="Shape 74"/>
          <p:cNvSpPr txBox="1"/>
          <p:nvPr/>
        </p:nvSpPr>
        <p:spPr>
          <a:xfrm>
            <a:off x="261612" y="129650"/>
            <a:ext cx="8457000" cy="10749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Neural Networks: Intro</a:t>
            </a:r>
          </a:p>
          <a:p>
            <a:pPr lvl="0" rtl="0">
              <a:spcBef>
                <a:spcPts val="0"/>
              </a:spcBef>
              <a:buNone/>
            </a:pPr>
            <a:r>
              <a:rPr lang="en">
                <a:solidFill>
                  <a:srgbClr val="333333"/>
                </a:solidFill>
                <a:highlight>
                  <a:srgbClr val="FFFFFF"/>
                </a:highlight>
              </a:rPr>
              <a:t>Useful Architectures to model nonlinear systems</a:t>
            </a:r>
          </a:p>
        </p:txBody>
      </p:sp>
      <p:sp>
        <p:nvSpPr>
          <p:cNvPr id="75" name="Shape 75"/>
          <p:cNvSpPr/>
          <p:nvPr/>
        </p:nvSpPr>
        <p:spPr>
          <a:xfrm>
            <a:off x="444625" y="1829025"/>
            <a:ext cx="788100" cy="20007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 name="Shape 76"/>
          <p:cNvSpPr/>
          <p:nvPr/>
        </p:nvSpPr>
        <p:spPr>
          <a:xfrm>
            <a:off x="1232725" y="1256050"/>
            <a:ext cx="788100" cy="474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 name="Shape 77"/>
          <p:cNvSpPr/>
          <p:nvPr/>
        </p:nvSpPr>
        <p:spPr>
          <a:xfrm>
            <a:off x="5578750" y="1495550"/>
            <a:ext cx="788100" cy="2346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 name="Shape 78"/>
          <p:cNvSpPr/>
          <p:nvPr/>
        </p:nvSpPr>
        <p:spPr>
          <a:xfrm>
            <a:off x="4963150" y="1730050"/>
            <a:ext cx="788100" cy="20997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 name="Shape 79"/>
          <p:cNvSpPr/>
          <p:nvPr/>
        </p:nvSpPr>
        <p:spPr>
          <a:xfrm>
            <a:off x="7732750" y="2065350"/>
            <a:ext cx="788100" cy="351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 name="Shape 80"/>
          <p:cNvSpPr/>
          <p:nvPr/>
        </p:nvSpPr>
        <p:spPr>
          <a:xfrm>
            <a:off x="3502225" y="2106575"/>
            <a:ext cx="788100" cy="351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pic>
        <p:nvPicPr>
          <p:cNvPr id="411" name="Shape 41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2" name="Shape 412"/>
          <p:cNvSpPr txBox="1"/>
          <p:nvPr/>
        </p:nvSpPr>
        <p:spPr>
          <a:xfrm>
            <a:off x="343500" y="414200"/>
            <a:ext cx="8457000" cy="775800"/>
          </a:xfrm>
          <a:prstGeom prst="rect">
            <a:avLst/>
          </a:prstGeom>
          <a:noFill/>
          <a:ln>
            <a:noFill/>
          </a:ln>
        </p:spPr>
        <p:txBody>
          <a:bodyPr anchorCtr="0" anchor="ctr" bIns="91425" lIns="91425" rIns="91425" tIns="91425">
            <a:noAutofit/>
          </a:bodyPr>
          <a:lstStyle/>
          <a:p>
            <a:pPr lvl="0">
              <a:spcBef>
                <a:spcPts val="0"/>
              </a:spcBef>
              <a:buNone/>
            </a:pPr>
            <a:r>
              <a:rPr lang="en" sz="2400">
                <a:solidFill>
                  <a:srgbClr val="FFFFFF"/>
                </a:solidFill>
              </a:rPr>
              <a:t>Neuromorphic chips inspired by our brain</a:t>
            </a:r>
          </a:p>
          <a:p>
            <a:pPr lvl="0" rtl="0">
              <a:spcBef>
                <a:spcPts val="0"/>
              </a:spcBef>
              <a:buNone/>
            </a:pPr>
            <a:r>
              <a:rPr lang="en" sz="1800">
                <a:solidFill>
                  <a:srgbClr val="FFFFFF"/>
                </a:solidFill>
              </a:rPr>
              <a:t>Neurons are not always ON!</a:t>
            </a:r>
          </a:p>
          <a:p>
            <a:pPr lvl="0" rtl="0">
              <a:spcBef>
                <a:spcPts val="0"/>
              </a:spcBef>
              <a:buNone/>
            </a:pPr>
            <a:r>
              <a:t/>
            </a:r>
            <a:endParaRPr>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nvSpPr>
        <p:spPr>
          <a:xfrm>
            <a:off x="5856475" y="4257700"/>
            <a:ext cx="3000000" cy="6954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Human Brain Project</a:t>
            </a:r>
          </a:p>
          <a:p>
            <a:pPr lvl="0" rtl="0" algn="ctr">
              <a:spcBef>
                <a:spcPts val="0"/>
              </a:spcBef>
              <a:buNone/>
            </a:pPr>
            <a:r>
              <a:rPr lang="en">
                <a:solidFill>
                  <a:schemeClr val="dk1"/>
                </a:solidFill>
              </a:rPr>
              <a:t>HICANN</a:t>
            </a:r>
          </a:p>
          <a:p>
            <a:pPr lvl="0" rtl="0" algn="ctr">
              <a:spcBef>
                <a:spcPts val="0"/>
              </a:spcBef>
              <a:buNone/>
            </a:pPr>
            <a:r>
              <a:t/>
            </a:r>
            <a:endParaRPr sz="1200"/>
          </a:p>
        </p:txBody>
      </p:sp>
      <p:sp>
        <p:nvSpPr>
          <p:cNvPr id="418" name="Shape 418"/>
          <p:cNvSpPr txBox="1"/>
          <p:nvPr/>
        </p:nvSpPr>
        <p:spPr>
          <a:xfrm>
            <a:off x="6021025" y="2969025"/>
            <a:ext cx="2670900" cy="695400"/>
          </a:xfrm>
          <a:prstGeom prst="rect">
            <a:avLst/>
          </a:prstGeom>
          <a:noFill/>
          <a:ln>
            <a:noFill/>
          </a:ln>
        </p:spPr>
        <p:txBody>
          <a:bodyPr anchorCtr="0" anchor="ctr" bIns="91425" lIns="91425" rIns="91425" tIns="91425">
            <a:noAutofit/>
          </a:bodyPr>
          <a:lstStyle/>
          <a:p>
            <a:pPr lvl="0" rtl="0" algn="ctr">
              <a:spcBef>
                <a:spcPts val="0"/>
              </a:spcBef>
              <a:buNone/>
            </a:pPr>
            <a:r>
              <a:rPr lang="en" sz="1200"/>
              <a:t>IBM’s TrueNorth</a:t>
            </a:r>
          </a:p>
          <a:p>
            <a:pPr lvl="0" rtl="0" algn="ctr">
              <a:spcBef>
                <a:spcPts val="0"/>
              </a:spcBef>
              <a:buNone/>
            </a:pPr>
            <a:r>
              <a:t/>
            </a:r>
            <a:endParaRPr sz="1200"/>
          </a:p>
        </p:txBody>
      </p:sp>
      <p:pic>
        <p:nvPicPr>
          <p:cNvPr id="419" name="Shape 419"/>
          <p:cNvPicPr preferRelativeResize="0"/>
          <p:nvPr/>
        </p:nvPicPr>
        <p:blipFill>
          <a:blip r:embed="rId3">
            <a:alphaModFix/>
          </a:blip>
          <a:stretch>
            <a:fillRect/>
          </a:stretch>
        </p:blipFill>
        <p:spPr>
          <a:xfrm>
            <a:off x="4639563" y="2850975"/>
            <a:ext cx="1024200" cy="1008000"/>
          </a:xfrm>
          <a:prstGeom prst="roundRect">
            <a:avLst>
              <a:gd fmla="val 8668" name="adj"/>
            </a:avLst>
          </a:prstGeom>
          <a:noFill/>
          <a:ln>
            <a:noFill/>
          </a:ln>
        </p:spPr>
      </p:pic>
      <p:sp>
        <p:nvSpPr>
          <p:cNvPr id="420" name="Shape 420"/>
          <p:cNvSpPr txBox="1"/>
          <p:nvPr/>
        </p:nvSpPr>
        <p:spPr>
          <a:xfrm>
            <a:off x="161075" y="389900"/>
            <a:ext cx="2856000" cy="775800"/>
          </a:xfrm>
          <a:prstGeom prst="rect">
            <a:avLst/>
          </a:prstGeom>
          <a:noFill/>
          <a:ln>
            <a:noFill/>
          </a:ln>
        </p:spPr>
        <p:txBody>
          <a:bodyPr anchorCtr="0" anchor="ctr" bIns="91425" lIns="91425" rIns="91425" tIns="91425">
            <a:noAutofit/>
          </a:bodyPr>
          <a:lstStyle/>
          <a:p>
            <a:pPr lvl="0" rtl="0">
              <a:spcBef>
                <a:spcPts val="0"/>
              </a:spcBef>
              <a:buNone/>
            </a:pPr>
            <a:r>
              <a:rPr lang="en" sz="1800"/>
              <a:t>Spike Processing</a:t>
            </a:r>
          </a:p>
          <a:p>
            <a:pPr lvl="0" rtl="0">
              <a:spcBef>
                <a:spcPts val="0"/>
              </a:spcBef>
              <a:buNone/>
            </a:pPr>
            <a:r>
              <a:t/>
            </a:r>
            <a:endParaRPr/>
          </a:p>
          <a:p>
            <a:pPr lvl="0" rtl="0">
              <a:spcBef>
                <a:spcPts val="0"/>
              </a:spcBef>
              <a:buNone/>
            </a:pPr>
            <a:r>
              <a:rPr lang="en">
                <a:solidFill>
                  <a:srgbClr val="333333"/>
                </a:solidFill>
                <a:highlight>
                  <a:srgbClr val="FFFFFF"/>
                </a:highlight>
              </a:rPr>
              <a:t>It’s all in the architecture.</a:t>
            </a:r>
          </a:p>
          <a:p>
            <a:pPr lvl="0" rtl="0">
              <a:spcBef>
                <a:spcPts val="0"/>
              </a:spcBef>
              <a:buNone/>
            </a:pPr>
            <a:r>
              <a:t/>
            </a:r>
            <a:endParaRPr/>
          </a:p>
        </p:txBody>
      </p:sp>
      <p:pic>
        <p:nvPicPr>
          <p:cNvPr id="421" name="Shape 421"/>
          <p:cNvPicPr preferRelativeResize="0"/>
          <p:nvPr/>
        </p:nvPicPr>
        <p:blipFill rotWithShape="1">
          <a:blip r:embed="rId4">
            <a:alphaModFix/>
          </a:blip>
          <a:srcRect b="26671" l="35333" r="24312" t="22359"/>
          <a:stretch/>
        </p:blipFill>
        <p:spPr>
          <a:xfrm>
            <a:off x="4662237" y="4156650"/>
            <a:ext cx="978864" cy="695401"/>
          </a:xfrm>
          <a:prstGeom prst="rect">
            <a:avLst/>
          </a:prstGeom>
          <a:noFill/>
          <a:ln>
            <a:noFill/>
          </a:ln>
        </p:spPr>
      </p:pic>
      <p:sp>
        <p:nvSpPr>
          <p:cNvPr id="422" name="Shape 422"/>
          <p:cNvSpPr txBox="1"/>
          <p:nvPr/>
        </p:nvSpPr>
        <p:spPr>
          <a:xfrm>
            <a:off x="6021025" y="1393625"/>
            <a:ext cx="2670900" cy="389400"/>
          </a:xfrm>
          <a:prstGeom prst="rect">
            <a:avLst/>
          </a:prstGeom>
          <a:noFill/>
          <a:ln>
            <a:noFill/>
          </a:ln>
        </p:spPr>
        <p:txBody>
          <a:bodyPr anchorCtr="0" anchor="ctr" bIns="91425" lIns="91425" rIns="91425" tIns="91425">
            <a:noAutofit/>
          </a:bodyPr>
          <a:lstStyle/>
          <a:p>
            <a:pPr lvl="0" rtl="0" algn="ctr">
              <a:spcBef>
                <a:spcPts val="0"/>
              </a:spcBef>
              <a:buNone/>
            </a:pPr>
            <a:r>
              <a:rPr lang="en" sz="1200"/>
              <a:t>Google TPU</a:t>
            </a:r>
          </a:p>
          <a:p>
            <a:pPr lvl="0" rtl="0" algn="ctr">
              <a:spcBef>
                <a:spcPts val="0"/>
              </a:spcBef>
              <a:buNone/>
            </a:pPr>
            <a:r>
              <a:t/>
            </a:r>
            <a:endParaRPr sz="1200"/>
          </a:p>
        </p:txBody>
      </p:sp>
      <p:pic>
        <p:nvPicPr>
          <p:cNvPr id="423" name="Shape 423"/>
          <p:cNvPicPr preferRelativeResize="0"/>
          <p:nvPr/>
        </p:nvPicPr>
        <p:blipFill rotWithShape="1">
          <a:blip r:embed="rId5">
            <a:alphaModFix/>
          </a:blip>
          <a:srcRect b="14900" l="2447" r="2314" t="11592"/>
          <a:stretch/>
        </p:blipFill>
        <p:spPr>
          <a:xfrm>
            <a:off x="4360900" y="1983862"/>
            <a:ext cx="1693350" cy="565317"/>
          </a:xfrm>
          <a:prstGeom prst="rect">
            <a:avLst/>
          </a:prstGeom>
          <a:noFill/>
          <a:ln>
            <a:noFill/>
          </a:ln>
        </p:spPr>
      </p:pic>
      <p:pic>
        <p:nvPicPr>
          <p:cNvPr id="424" name="Shape 424"/>
          <p:cNvPicPr preferRelativeResize="0"/>
          <p:nvPr/>
        </p:nvPicPr>
        <p:blipFill>
          <a:blip r:embed="rId6">
            <a:alphaModFix/>
          </a:blip>
          <a:stretch>
            <a:fillRect/>
          </a:stretch>
        </p:blipFill>
        <p:spPr>
          <a:xfrm>
            <a:off x="4360898" y="1292574"/>
            <a:ext cx="1626900" cy="389499"/>
          </a:xfrm>
          <a:prstGeom prst="rect">
            <a:avLst/>
          </a:prstGeom>
          <a:noFill/>
          <a:ln>
            <a:noFill/>
          </a:ln>
        </p:spPr>
      </p:pic>
      <p:sp>
        <p:nvSpPr>
          <p:cNvPr id="425" name="Shape 425"/>
          <p:cNvSpPr txBox="1"/>
          <p:nvPr/>
        </p:nvSpPr>
        <p:spPr>
          <a:xfrm>
            <a:off x="6021025" y="2221825"/>
            <a:ext cx="2670900" cy="389400"/>
          </a:xfrm>
          <a:prstGeom prst="rect">
            <a:avLst/>
          </a:prstGeom>
          <a:noFill/>
          <a:ln>
            <a:noFill/>
          </a:ln>
        </p:spPr>
        <p:txBody>
          <a:bodyPr anchorCtr="0" anchor="ctr" bIns="91425" lIns="91425" rIns="91425" tIns="91425">
            <a:noAutofit/>
          </a:bodyPr>
          <a:lstStyle/>
          <a:p>
            <a:pPr lvl="0" rtl="0" algn="ctr">
              <a:spcBef>
                <a:spcPts val="0"/>
              </a:spcBef>
              <a:buNone/>
            </a:pPr>
            <a:r>
              <a:rPr lang="en" sz="1200"/>
              <a:t>Intel</a:t>
            </a:r>
          </a:p>
          <a:p>
            <a:pPr lvl="0" rtl="0" algn="ctr">
              <a:spcBef>
                <a:spcPts val="0"/>
              </a:spcBef>
              <a:buNone/>
            </a:pPr>
            <a:r>
              <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nvSpPr>
        <p:spPr>
          <a:xfrm>
            <a:off x="322875" y="284900"/>
            <a:ext cx="7488300" cy="723000"/>
          </a:xfrm>
          <a:prstGeom prst="rect">
            <a:avLst/>
          </a:prstGeom>
          <a:noFill/>
          <a:ln>
            <a:noFill/>
          </a:ln>
        </p:spPr>
        <p:txBody>
          <a:bodyPr anchorCtr="0" anchor="t" bIns="91425" lIns="91425" rIns="91425" tIns="91425">
            <a:noAutofit/>
          </a:bodyPr>
          <a:lstStyle/>
          <a:p>
            <a:pPr lvl="0">
              <a:spcBef>
                <a:spcPts val="0"/>
              </a:spcBef>
              <a:buNone/>
            </a:pPr>
            <a:r>
              <a:rPr lang="en" sz="1800"/>
              <a:t>Architecture - Google TPU (Tensor Flow Unit)</a:t>
            </a:r>
          </a:p>
          <a:p>
            <a:pPr lvl="0" rtl="0">
              <a:spcBef>
                <a:spcPts val="0"/>
              </a:spcBef>
              <a:buNone/>
            </a:pPr>
            <a:r>
              <a:rPr lang="en" sz="1300">
                <a:solidFill>
                  <a:schemeClr val="dk1"/>
                </a:solidFill>
                <a:latin typeface="Roboto"/>
                <a:ea typeface="Roboto"/>
                <a:cs typeface="Roboto"/>
                <a:sym typeface="Roboto"/>
              </a:rPr>
              <a:t>Machine Learning accelerators in Google Data centers since 2015</a:t>
            </a:r>
          </a:p>
        </p:txBody>
      </p:sp>
      <p:pic>
        <p:nvPicPr>
          <p:cNvPr id="431" name="Shape 431"/>
          <p:cNvPicPr preferRelativeResize="0"/>
          <p:nvPr/>
        </p:nvPicPr>
        <p:blipFill rotWithShape="1">
          <a:blip r:embed="rId3">
            <a:alphaModFix/>
          </a:blip>
          <a:srcRect b="18656" l="11404" r="38153" t="4849"/>
          <a:stretch/>
        </p:blipFill>
        <p:spPr>
          <a:xfrm>
            <a:off x="494674" y="1510086"/>
            <a:ext cx="3453950" cy="2580574"/>
          </a:xfrm>
          <a:prstGeom prst="rect">
            <a:avLst/>
          </a:prstGeom>
          <a:noFill/>
          <a:ln>
            <a:noFill/>
          </a:ln>
        </p:spPr>
      </p:pic>
      <p:sp>
        <p:nvSpPr>
          <p:cNvPr id="432" name="Shape 432"/>
          <p:cNvSpPr txBox="1"/>
          <p:nvPr/>
        </p:nvSpPr>
        <p:spPr>
          <a:xfrm>
            <a:off x="983625" y="4452525"/>
            <a:ext cx="2647500" cy="306900"/>
          </a:xfrm>
          <a:prstGeom prst="rect">
            <a:avLst/>
          </a:prstGeom>
          <a:noFill/>
          <a:ln>
            <a:noFill/>
          </a:ln>
        </p:spPr>
        <p:txBody>
          <a:bodyPr anchorCtr="0" anchor="ctr" bIns="91425" lIns="91425" rIns="91425" tIns="91425">
            <a:noAutofit/>
          </a:bodyPr>
          <a:lstStyle/>
          <a:p>
            <a:pPr lvl="0" rtl="0">
              <a:spcBef>
                <a:spcPts val="0"/>
              </a:spcBef>
              <a:buNone/>
            </a:pPr>
            <a:r>
              <a:rPr lang="en" sz="1100"/>
              <a:t>Source: </a:t>
            </a:r>
            <a:r>
              <a:rPr lang="en" sz="1100"/>
              <a:t>http://bit.ly/2se11Xu</a:t>
            </a:r>
          </a:p>
        </p:txBody>
      </p:sp>
      <p:pic>
        <p:nvPicPr>
          <p:cNvPr id="433" name="Shape 433"/>
          <p:cNvPicPr preferRelativeResize="0"/>
          <p:nvPr/>
        </p:nvPicPr>
        <p:blipFill rotWithShape="1">
          <a:blip r:embed="rId4">
            <a:alphaModFix/>
          </a:blip>
          <a:srcRect b="2548" l="26593" r="24475" t="2339"/>
          <a:stretch/>
        </p:blipFill>
        <p:spPr>
          <a:xfrm>
            <a:off x="4912000" y="1566212"/>
            <a:ext cx="2899176" cy="2524449"/>
          </a:xfrm>
          <a:prstGeom prst="rect">
            <a:avLst/>
          </a:prstGeom>
          <a:noFill/>
          <a:ln>
            <a:noFill/>
          </a:ln>
        </p:spPr>
      </p:pic>
      <p:sp>
        <p:nvSpPr>
          <p:cNvPr id="434" name="Shape 434"/>
          <p:cNvSpPr txBox="1"/>
          <p:nvPr/>
        </p:nvSpPr>
        <p:spPr>
          <a:xfrm>
            <a:off x="5227362" y="4365075"/>
            <a:ext cx="3000000" cy="481800"/>
          </a:xfrm>
          <a:prstGeom prst="rect">
            <a:avLst/>
          </a:prstGeom>
          <a:noFill/>
          <a:ln>
            <a:noFill/>
          </a:ln>
        </p:spPr>
        <p:txBody>
          <a:bodyPr anchorCtr="0" anchor="ctr" bIns="91425" lIns="91425" rIns="91425" tIns="91425">
            <a:noAutofit/>
          </a:bodyPr>
          <a:lstStyle/>
          <a:p>
            <a:pPr lvl="0" rtl="0" algn="ctr">
              <a:spcBef>
                <a:spcPts val="0"/>
              </a:spcBef>
              <a:buNone/>
            </a:pPr>
            <a:r>
              <a:rPr lang="en" sz="1100"/>
              <a:t>Source: http://bit.ly/2se11Xu</a:t>
            </a:r>
          </a:p>
        </p:txBody>
      </p:sp>
      <p:sp>
        <p:nvSpPr>
          <p:cNvPr id="435" name="Shape 435"/>
          <p:cNvSpPr txBox="1"/>
          <p:nvPr/>
        </p:nvSpPr>
        <p:spPr>
          <a:xfrm>
            <a:off x="6589675" y="591175"/>
            <a:ext cx="1637700" cy="612000"/>
          </a:xfrm>
          <a:prstGeom prst="rect">
            <a:avLst/>
          </a:prstGeom>
          <a:noFill/>
          <a:ln>
            <a:noFill/>
          </a:ln>
        </p:spPr>
        <p:txBody>
          <a:bodyPr anchorCtr="0" anchor="ctr" bIns="91425" lIns="91425" rIns="91425" tIns="91425">
            <a:noAutofit/>
          </a:bodyPr>
          <a:lstStyle/>
          <a:p>
            <a:pPr lvl="0" rtl="0">
              <a:spcBef>
                <a:spcPts val="0"/>
              </a:spcBef>
              <a:buNone/>
            </a:pPr>
            <a:r>
              <a:t/>
            </a:r>
            <a:endParaRPr>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grpSp>
        <p:nvGrpSpPr>
          <p:cNvPr id="440" name="Shape 440"/>
          <p:cNvGrpSpPr/>
          <p:nvPr/>
        </p:nvGrpSpPr>
        <p:grpSpPr>
          <a:xfrm>
            <a:off x="3683350" y="1782512"/>
            <a:ext cx="3782551" cy="2212074"/>
            <a:chOff x="2680725" y="1288937"/>
            <a:chExt cx="3782551" cy="2212074"/>
          </a:xfrm>
        </p:grpSpPr>
        <p:pic>
          <p:nvPicPr>
            <p:cNvPr id="441" name="Shape 441"/>
            <p:cNvPicPr preferRelativeResize="0"/>
            <p:nvPr/>
          </p:nvPicPr>
          <p:blipFill rotWithShape="1">
            <a:blip r:embed="rId3">
              <a:alphaModFix/>
            </a:blip>
            <a:srcRect b="23216" l="65499" r="0" t="11751"/>
            <a:stretch/>
          </p:blipFill>
          <p:spPr>
            <a:xfrm>
              <a:off x="4448625" y="1617937"/>
              <a:ext cx="2014651" cy="1820725"/>
            </a:xfrm>
            <a:prstGeom prst="rect">
              <a:avLst/>
            </a:prstGeom>
            <a:noFill/>
            <a:ln>
              <a:noFill/>
            </a:ln>
          </p:spPr>
        </p:pic>
        <p:pic>
          <p:nvPicPr>
            <p:cNvPr id="442" name="Shape 442"/>
            <p:cNvPicPr preferRelativeResize="0"/>
            <p:nvPr/>
          </p:nvPicPr>
          <p:blipFill rotWithShape="1">
            <a:blip r:embed="rId3">
              <a:alphaModFix/>
            </a:blip>
            <a:srcRect b="20992" l="0" r="69725" t="0"/>
            <a:stretch/>
          </p:blipFill>
          <p:spPr>
            <a:xfrm>
              <a:off x="2680725" y="1288937"/>
              <a:ext cx="1767899" cy="2212074"/>
            </a:xfrm>
            <a:prstGeom prst="rect">
              <a:avLst/>
            </a:prstGeom>
            <a:noFill/>
            <a:ln>
              <a:noFill/>
            </a:ln>
          </p:spPr>
        </p:pic>
      </p:grpSp>
      <p:pic>
        <p:nvPicPr>
          <p:cNvPr id="443" name="Shape 443"/>
          <p:cNvPicPr preferRelativeResize="0"/>
          <p:nvPr/>
        </p:nvPicPr>
        <p:blipFill>
          <a:blip r:embed="rId4">
            <a:alphaModFix/>
          </a:blip>
          <a:stretch>
            <a:fillRect/>
          </a:stretch>
        </p:blipFill>
        <p:spPr>
          <a:xfrm>
            <a:off x="1678075" y="2260300"/>
            <a:ext cx="1762200" cy="1734300"/>
          </a:xfrm>
          <a:prstGeom prst="roundRect">
            <a:avLst>
              <a:gd fmla="val 8668" name="adj"/>
            </a:avLst>
          </a:prstGeom>
          <a:noFill/>
          <a:ln>
            <a:noFill/>
          </a:ln>
        </p:spPr>
      </p:pic>
      <p:sp>
        <p:nvSpPr>
          <p:cNvPr id="444" name="Shape 444"/>
          <p:cNvSpPr txBox="1"/>
          <p:nvPr/>
        </p:nvSpPr>
        <p:spPr>
          <a:xfrm>
            <a:off x="322875" y="284900"/>
            <a:ext cx="7488300" cy="723000"/>
          </a:xfrm>
          <a:prstGeom prst="rect">
            <a:avLst/>
          </a:prstGeom>
          <a:noFill/>
          <a:ln>
            <a:noFill/>
          </a:ln>
        </p:spPr>
        <p:txBody>
          <a:bodyPr anchorCtr="0" anchor="t" bIns="91425" lIns="91425" rIns="91425" tIns="91425">
            <a:noAutofit/>
          </a:bodyPr>
          <a:lstStyle/>
          <a:p>
            <a:pPr lvl="0" rtl="0">
              <a:spcBef>
                <a:spcPts val="0"/>
              </a:spcBef>
              <a:buNone/>
            </a:pPr>
            <a:r>
              <a:rPr lang="en" sz="1800"/>
              <a:t>Neurosynaptic Chips</a:t>
            </a:r>
            <a:r>
              <a:rPr lang="en" sz="1800"/>
              <a:t> - IBM’s TrueNorth</a:t>
            </a:r>
          </a:p>
          <a:p>
            <a:pPr lvl="0" rtl="0">
              <a:spcBef>
                <a:spcPts val="0"/>
              </a:spcBef>
              <a:buNone/>
            </a:pPr>
            <a:r>
              <a:rPr lang="en" sz="1300">
                <a:solidFill>
                  <a:schemeClr val="dk1"/>
                </a:solidFill>
                <a:latin typeface="Roboto"/>
                <a:ea typeface="Roboto"/>
                <a:cs typeface="Roboto"/>
                <a:sym typeface="Roboto"/>
              </a:rPr>
              <a:t>5.4 billion transistors, no clock.</a:t>
            </a:r>
          </a:p>
        </p:txBody>
      </p:sp>
      <p:sp>
        <p:nvSpPr>
          <p:cNvPr id="445" name="Shape 445"/>
          <p:cNvSpPr txBox="1"/>
          <p:nvPr/>
        </p:nvSpPr>
        <p:spPr>
          <a:xfrm>
            <a:off x="5552350" y="4278500"/>
            <a:ext cx="3000000" cy="588600"/>
          </a:xfrm>
          <a:prstGeom prst="rect">
            <a:avLst/>
          </a:prstGeom>
          <a:noFill/>
          <a:ln>
            <a:noFill/>
          </a:ln>
        </p:spPr>
        <p:txBody>
          <a:bodyPr anchorCtr="0" anchor="ctr" bIns="91425" lIns="91425" rIns="91425" tIns="91425">
            <a:noAutofit/>
          </a:bodyPr>
          <a:lstStyle/>
          <a:p>
            <a:pPr lvl="0" rtl="0" algn="ctr">
              <a:spcBef>
                <a:spcPts val="0"/>
              </a:spcBef>
              <a:buNone/>
            </a:pPr>
            <a:r>
              <a:rPr lang="en" sz="1200"/>
              <a:t>Source: </a:t>
            </a:r>
            <a:r>
              <a:rPr lang="en" sz="1200"/>
              <a:t>https://ibm.co/1r7vKPq</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nvSpPr>
        <p:spPr>
          <a:xfrm>
            <a:off x="5425975" y="4555575"/>
            <a:ext cx="2579100" cy="409800"/>
          </a:xfrm>
          <a:prstGeom prst="rect">
            <a:avLst/>
          </a:prstGeom>
          <a:noFill/>
          <a:ln>
            <a:noFill/>
          </a:ln>
        </p:spPr>
        <p:txBody>
          <a:bodyPr anchorCtr="0" anchor="ctr" bIns="91425" lIns="91425" rIns="91425" tIns="91425">
            <a:noAutofit/>
          </a:bodyPr>
          <a:lstStyle/>
          <a:p>
            <a:pPr lvl="0" rtl="0" algn="r">
              <a:spcBef>
                <a:spcPts val="0"/>
              </a:spcBef>
              <a:buNone/>
            </a:pPr>
            <a:r>
              <a:rPr lang="en" sz="1000"/>
              <a:t>Intel Fact Sheet: </a:t>
            </a:r>
            <a:r>
              <a:rPr lang="en" sz="1000"/>
              <a:t>http://intel.ly/2usZTSy</a:t>
            </a:r>
          </a:p>
        </p:txBody>
      </p:sp>
      <p:pic>
        <p:nvPicPr>
          <p:cNvPr id="451" name="Shape 451"/>
          <p:cNvPicPr preferRelativeResize="0"/>
          <p:nvPr/>
        </p:nvPicPr>
        <p:blipFill>
          <a:blip r:embed="rId3">
            <a:alphaModFix/>
          </a:blip>
          <a:stretch>
            <a:fillRect/>
          </a:stretch>
        </p:blipFill>
        <p:spPr>
          <a:xfrm>
            <a:off x="1231575" y="1125062"/>
            <a:ext cx="6680851" cy="3313325"/>
          </a:xfrm>
          <a:prstGeom prst="rect">
            <a:avLst/>
          </a:prstGeom>
          <a:noFill/>
          <a:ln>
            <a:noFill/>
          </a:ln>
        </p:spPr>
      </p:pic>
      <p:sp>
        <p:nvSpPr>
          <p:cNvPr id="452" name="Shape 452"/>
          <p:cNvSpPr txBox="1"/>
          <p:nvPr/>
        </p:nvSpPr>
        <p:spPr>
          <a:xfrm>
            <a:off x="322875" y="284900"/>
            <a:ext cx="7488300" cy="723000"/>
          </a:xfrm>
          <a:prstGeom prst="rect">
            <a:avLst/>
          </a:prstGeom>
          <a:noFill/>
          <a:ln>
            <a:noFill/>
          </a:ln>
        </p:spPr>
        <p:txBody>
          <a:bodyPr anchorCtr="0" anchor="t" bIns="91425" lIns="91425" rIns="91425" tIns="91425">
            <a:noAutofit/>
          </a:bodyPr>
          <a:lstStyle/>
          <a:p>
            <a:pPr lvl="0" rtl="0">
              <a:spcBef>
                <a:spcPts val="0"/>
              </a:spcBef>
              <a:buNone/>
            </a:pPr>
            <a:r>
              <a:rPr lang="en" sz="1800"/>
              <a:t>Architecture - Google TPU (Tensor Flow Unit)</a:t>
            </a:r>
          </a:p>
          <a:p>
            <a:pPr lvl="0" rtl="0">
              <a:spcBef>
                <a:spcPts val="0"/>
              </a:spcBef>
              <a:buNone/>
            </a:pPr>
            <a:r>
              <a:rPr lang="en" sz="1300">
                <a:solidFill>
                  <a:schemeClr val="dk1"/>
                </a:solidFill>
                <a:latin typeface="Roboto"/>
                <a:ea typeface="Roboto"/>
                <a:cs typeface="Roboto"/>
                <a:sym typeface="Roboto"/>
              </a:rPr>
              <a:t>Machine Learning accelerators in Google Data centers since 2015</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nvSpPr>
        <p:spPr>
          <a:xfrm>
            <a:off x="409550" y="4625550"/>
            <a:ext cx="7866000" cy="422100"/>
          </a:xfrm>
          <a:prstGeom prst="rect">
            <a:avLst/>
          </a:prstGeom>
          <a:noFill/>
          <a:ln>
            <a:noFill/>
          </a:ln>
        </p:spPr>
        <p:txBody>
          <a:bodyPr anchorCtr="0" anchor="ctr" bIns="91425" lIns="91425" rIns="91425" tIns="91425">
            <a:noAutofit/>
          </a:bodyPr>
          <a:lstStyle/>
          <a:p>
            <a:pPr lvl="0" rtl="0" algn="ctr">
              <a:spcBef>
                <a:spcPts val="0"/>
              </a:spcBef>
              <a:buNone/>
            </a:pPr>
            <a:r>
              <a:rPr lang="en" sz="1200">
                <a:solidFill>
                  <a:srgbClr val="434343"/>
                </a:solidFill>
              </a:rPr>
              <a:t>Extracted from a Talk by </a:t>
            </a:r>
            <a:r>
              <a:rPr lang="en" sz="1200">
                <a:solidFill>
                  <a:srgbClr val="434343"/>
                </a:solidFill>
                <a:highlight>
                  <a:srgbClr val="FFFFFF"/>
                </a:highlight>
              </a:rPr>
              <a:t>Prof Karlheinz Meier,Univ. Heidelberg (DE): </a:t>
            </a:r>
            <a:r>
              <a:rPr lang="en" sz="1200">
                <a:solidFill>
                  <a:srgbClr val="434343"/>
                </a:solidFill>
              </a:rPr>
              <a:t>http://bit.ly/2x25jE5</a:t>
            </a:r>
          </a:p>
        </p:txBody>
      </p:sp>
      <p:pic>
        <p:nvPicPr>
          <p:cNvPr id="458" name="Shape 458"/>
          <p:cNvPicPr preferRelativeResize="0"/>
          <p:nvPr/>
        </p:nvPicPr>
        <p:blipFill rotWithShape="1">
          <a:blip r:embed="rId3">
            <a:alphaModFix/>
          </a:blip>
          <a:srcRect b="4834" l="12756" r="12599" t="0"/>
          <a:stretch/>
        </p:blipFill>
        <p:spPr>
          <a:xfrm>
            <a:off x="1475687" y="345125"/>
            <a:ext cx="5733724" cy="41117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Shape 463"/>
          <p:cNvPicPr preferRelativeResize="0"/>
          <p:nvPr/>
        </p:nvPicPr>
        <p:blipFill rotWithShape="1">
          <a:blip r:embed="rId3">
            <a:alphaModFix/>
          </a:blip>
          <a:srcRect b="61075" l="0" r="0" t="3321"/>
          <a:stretch/>
        </p:blipFill>
        <p:spPr>
          <a:xfrm>
            <a:off x="713000" y="1581075"/>
            <a:ext cx="3610949" cy="2343150"/>
          </a:xfrm>
          <a:prstGeom prst="rect">
            <a:avLst/>
          </a:prstGeom>
          <a:noFill/>
          <a:ln>
            <a:noFill/>
          </a:ln>
        </p:spPr>
      </p:pic>
      <p:sp>
        <p:nvSpPr>
          <p:cNvPr id="464" name="Shape 464"/>
          <p:cNvSpPr txBox="1"/>
          <p:nvPr/>
        </p:nvSpPr>
        <p:spPr>
          <a:xfrm>
            <a:off x="6422750" y="4647650"/>
            <a:ext cx="2625900" cy="506400"/>
          </a:xfrm>
          <a:prstGeom prst="rect">
            <a:avLst/>
          </a:prstGeom>
          <a:noFill/>
          <a:ln>
            <a:noFill/>
          </a:ln>
        </p:spPr>
        <p:txBody>
          <a:bodyPr anchorCtr="0" anchor="ctr" bIns="91425" lIns="91425" rIns="91425" tIns="91425">
            <a:noAutofit/>
          </a:bodyPr>
          <a:lstStyle/>
          <a:p>
            <a:pPr lvl="0" rtl="0">
              <a:spcBef>
                <a:spcPts val="0"/>
              </a:spcBef>
              <a:buNone/>
            </a:pPr>
            <a:r>
              <a:rPr lang="en" sz="1200"/>
              <a:t>Source: </a:t>
            </a:r>
            <a:r>
              <a:rPr lang="en" sz="1200"/>
              <a:t>http://bit.ly/2uZI77R</a:t>
            </a:r>
          </a:p>
        </p:txBody>
      </p:sp>
      <p:pic>
        <p:nvPicPr>
          <p:cNvPr id="465" name="Shape 465"/>
          <p:cNvPicPr preferRelativeResize="0"/>
          <p:nvPr/>
        </p:nvPicPr>
        <p:blipFill rotWithShape="1">
          <a:blip r:embed="rId3">
            <a:alphaModFix/>
          </a:blip>
          <a:srcRect b="0" l="0" r="0" t="39094"/>
          <a:stretch/>
        </p:blipFill>
        <p:spPr>
          <a:xfrm>
            <a:off x="4836924" y="639091"/>
            <a:ext cx="3610949" cy="4008557"/>
          </a:xfrm>
          <a:prstGeom prst="rect">
            <a:avLst/>
          </a:prstGeom>
          <a:noFill/>
          <a:ln>
            <a:noFill/>
          </a:ln>
        </p:spPr>
      </p:pic>
      <p:sp>
        <p:nvSpPr>
          <p:cNvPr id="466" name="Shape 466"/>
          <p:cNvSpPr txBox="1"/>
          <p:nvPr/>
        </p:nvSpPr>
        <p:spPr>
          <a:xfrm>
            <a:off x="343500" y="211900"/>
            <a:ext cx="8457000" cy="1016100"/>
          </a:xfrm>
          <a:prstGeom prst="rect">
            <a:avLst/>
          </a:prstGeom>
          <a:noFill/>
          <a:ln>
            <a:noFill/>
          </a:ln>
        </p:spPr>
        <p:txBody>
          <a:bodyPr anchorCtr="0" anchor="ctr" bIns="91425" lIns="91425" rIns="91425" tIns="91425">
            <a:noAutofit/>
          </a:bodyPr>
          <a:lstStyle/>
          <a:p>
            <a:pPr lvl="0">
              <a:spcBef>
                <a:spcPts val="0"/>
              </a:spcBef>
              <a:buNone/>
            </a:pPr>
            <a:r>
              <a:rPr lang="en" sz="1800"/>
              <a:t>Energy Efficiency HICANN</a:t>
            </a:r>
          </a:p>
          <a:p>
            <a:pPr lvl="0" rtl="0">
              <a:spcBef>
                <a:spcPts val="0"/>
              </a:spcBef>
              <a:buNone/>
            </a:pPr>
            <a:r>
              <a:rPr lang="en"/>
              <a:t>J/synaptic transition (overheads included)</a:t>
            </a:r>
          </a:p>
          <a:p>
            <a:pPr lvl="0" rtl="0">
              <a:spcBef>
                <a:spcPts val="0"/>
              </a:spcBef>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nvSpPr>
        <p:spPr>
          <a:xfrm>
            <a:off x="1143300" y="4429100"/>
            <a:ext cx="6857400" cy="422100"/>
          </a:xfrm>
          <a:prstGeom prst="rect">
            <a:avLst/>
          </a:prstGeom>
          <a:noFill/>
          <a:ln>
            <a:noFill/>
          </a:ln>
        </p:spPr>
        <p:txBody>
          <a:bodyPr anchorCtr="0" anchor="ctr" bIns="91425" lIns="91425" rIns="91425" tIns="91425">
            <a:noAutofit/>
          </a:bodyPr>
          <a:lstStyle/>
          <a:p>
            <a:pPr lvl="0" rtl="0" algn="ctr">
              <a:spcBef>
                <a:spcPts val="0"/>
              </a:spcBef>
              <a:buNone/>
            </a:pPr>
            <a:r>
              <a:rPr lang="en" sz="1200">
                <a:solidFill>
                  <a:srgbClr val="434343"/>
                </a:solidFill>
              </a:rPr>
              <a:t>Extracted from a Talk by </a:t>
            </a:r>
            <a:r>
              <a:rPr lang="en" sz="1200">
                <a:solidFill>
                  <a:srgbClr val="434343"/>
                </a:solidFill>
                <a:highlight>
                  <a:srgbClr val="FFFFFF"/>
                </a:highlight>
              </a:rPr>
              <a:t>Prof Karlheinz Meier,Univ. Heidelberg (DE): </a:t>
            </a:r>
            <a:r>
              <a:rPr lang="en" sz="1200">
                <a:solidFill>
                  <a:srgbClr val="434343"/>
                </a:solidFill>
              </a:rPr>
              <a:t>http://bit.ly/2x25jE5</a:t>
            </a:r>
          </a:p>
        </p:txBody>
      </p:sp>
      <p:pic>
        <p:nvPicPr>
          <p:cNvPr id="472" name="Shape 472"/>
          <p:cNvPicPr preferRelativeResize="0"/>
          <p:nvPr/>
        </p:nvPicPr>
        <p:blipFill rotWithShape="1">
          <a:blip r:embed="rId3">
            <a:alphaModFix/>
          </a:blip>
          <a:srcRect b="80800" l="17693" r="17329" t="8304"/>
          <a:stretch/>
        </p:blipFill>
        <p:spPr>
          <a:xfrm>
            <a:off x="727737" y="2299375"/>
            <a:ext cx="5418676" cy="511099"/>
          </a:xfrm>
          <a:prstGeom prst="rect">
            <a:avLst/>
          </a:prstGeom>
          <a:noFill/>
          <a:ln>
            <a:noFill/>
          </a:ln>
        </p:spPr>
      </p:pic>
      <p:pic>
        <p:nvPicPr>
          <p:cNvPr id="473" name="Shape 473"/>
          <p:cNvPicPr preferRelativeResize="0"/>
          <p:nvPr/>
        </p:nvPicPr>
        <p:blipFill rotWithShape="1">
          <a:blip r:embed="rId4">
            <a:alphaModFix/>
          </a:blip>
          <a:srcRect b="20468" l="0" r="0" t="16511"/>
          <a:stretch/>
        </p:blipFill>
        <p:spPr>
          <a:xfrm>
            <a:off x="6623762" y="2102975"/>
            <a:ext cx="1792500" cy="1129603"/>
          </a:xfrm>
          <a:prstGeom prst="rect">
            <a:avLst/>
          </a:prstGeom>
          <a:noFill/>
          <a:ln>
            <a:noFill/>
          </a:ln>
        </p:spPr>
      </p:pic>
      <p:sp>
        <p:nvSpPr>
          <p:cNvPr id="474" name="Shape 474"/>
          <p:cNvSpPr txBox="1"/>
          <p:nvPr/>
        </p:nvSpPr>
        <p:spPr>
          <a:xfrm>
            <a:off x="201500" y="309050"/>
            <a:ext cx="8457000" cy="1016100"/>
          </a:xfrm>
          <a:prstGeom prst="rect">
            <a:avLst/>
          </a:prstGeom>
          <a:noFill/>
          <a:ln>
            <a:noFill/>
          </a:ln>
        </p:spPr>
        <p:txBody>
          <a:bodyPr anchorCtr="0" anchor="ctr" bIns="91425" lIns="91425" rIns="91425" tIns="91425">
            <a:noAutofit/>
          </a:bodyPr>
          <a:lstStyle/>
          <a:p>
            <a:pPr lvl="0" rtl="0">
              <a:spcBef>
                <a:spcPts val="0"/>
              </a:spcBef>
              <a:buNone/>
            </a:pPr>
            <a:r>
              <a:rPr lang="en" sz="1800"/>
              <a:t>Human Brain Project (European 2020)</a:t>
            </a:r>
          </a:p>
          <a:p>
            <a:pPr lvl="0" rtl="0">
              <a:spcBef>
                <a:spcPts val="0"/>
              </a:spcBef>
              <a:buNone/>
            </a:pPr>
            <a:r>
              <a:rPr lang="en">
                <a:solidFill>
                  <a:srgbClr val="333333"/>
                </a:solidFill>
                <a:highlight>
                  <a:srgbClr val="FFFFFF"/>
                </a:highlight>
              </a:rPr>
              <a:t>HICANN, University of Heidelberg, Germany</a:t>
            </a:r>
            <a:br>
              <a:rPr lang="en">
                <a:solidFill>
                  <a:srgbClr val="333333"/>
                </a:solidFill>
                <a:highlight>
                  <a:srgbClr val="FFFFFF"/>
                </a:highlight>
              </a:rPr>
            </a:br>
          </a:p>
          <a:p>
            <a:pPr lvl="0" rtl="0">
              <a:spcBef>
                <a:spcPts val="0"/>
              </a:spcBef>
              <a:buNone/>
            </a:pPr>
            <a:r>
              <a:t/>
            </a:r>
            <a:endParaRPr/>
          </a:p>
        </p:txBody>
      </p:sp>
      <p:pic>
        <p:nvPicPr>
          <p:cNvPr id="475" name="Shape 475"/>
          <p:cNvPicPr preferRelativeResize="0"/>
          <p:nvPr/>
        </p:nvPicPr>
        <p:blipFill rotWithShape="1">
          <a:blip r:embed="rId3">
            <a:alphaModFix/>
          </a:blip>
          <a:srcRect b="50867" l="17693" r="17329" t="40134"/>
          <a:stretch/>
        </p:blipFill>
        <p:spPr>
          <a:xfrm>
            <a:off x="727737" y="2810475"/>
            <a:ext cx="5418676" cy="4220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pic>
        <p:nvPicPr>
          <p:cNvPr id="480" name="Shape 480"/>
          <p:cNvPicPr preferRelativeResize="0"/>
          <p:nvPr/>
        </p:nvPicPr>
        <p:blipFill>
          <a:blip r:embed="rId3">
            <a:alphaModFix/>
          </a:blip>
          <a:stretch>
            <a:fillRect/>
          </a:stretch>
        </p:blipFill>
        <p:spPr>
          <a:xfrm>
            <a:off x="880161" y="1968900"/>
            <a:ext cx="7210924" cy="1758349"/>
          </a:xfrm>
          <a:prstGeom prst="rect">
            <a:avLst/>
          </a:prstGeom>
          <a:noFill/>
          <a:ln>
            <a:noFill/>
          </a:ln>
        </p:spPr>
      </p:pic>
      <p:sp>
        <p:nvSpPr>
          <p:cNvPr id="481" name="Shape 481"/>
          <p:cNvSpPr txBox="1"/>
          <p:nvPr/>
        </p:nvSpPr>
        <p:spPr>
          <a:xfrm>
            <a:off x="257100" y="506725"/>
            <a:ext cx="8457000" cy="775800"/>
          </a:xfrm>
          <a:prstGeom prst="rect">
            <a:avLst/>
          </a:prstGeom>
          <a:noFill/>
          <a:ln>
            <a:noFill/>
          </a:ln>
        </p:spPr>
        <p:txBody>
          <a:bodyPr anchorCtr="0" anchor="ctr" bIns="91425" lIns="91425" rIns="91425" tIns="91425">
            <a:noAutofit/>
          </a:bodyPr>
          <a:lstStyle/>
          <a:p>
            <a:pPr lvl="0" rtl="0">
              <a:spcBef>
                <a:spcPts val="0"/>
              </a:spcBef>
              <a:buNone/>
            </a:pPr>
            <a:r>
              <a:rPr lang="en" sz="1800"/>
              <a:t>Neuromorphic chips and spike processing</a:t>
            </a:r>
          </a:p>
          <a:p>
            <a:pPr lvl="0" rtl="0">
              <a:spcBef>
                <a:spcPts val="0"/>
              </a:spcBef>
              <a:buNone/>
            </a:pPr>
            <a:r>
              <a:t/>
            </a:r>
            <a:endParaRPr/>
          </a:p>
          <a:p>
            <a:pPr lvl="0" rtl="0">
              <a:spcBef>
                <a:spcPts val="0"/>
              </a:spcBef>
              <a:buNone/>
            </a:pPr>
            <a:r>
              <a:rPr lang="en">
                <a:solidFill>
                  <a:srgbClr val="333333"/>
                </a:solidFill>
                <a:highlight>
                  <a:srgbClr val="FFFFFF"/>
                </a:highlight>
              </a:rPr>
              <a:t>Time scales: biological neurons vs electronic spiking neurons vs photonic neurons.</a:t>
            </a:r>
          </a:p>
          <a:p>
            <a:pPr lvl="0" rtl="0">
              <a:spcBef>
                <a:spcPts val="0"/>
              </a:spcBef>
              <a:buNone/>
            </a:pPr>
            <a:r>
              <a:t/>
            </a:r>
            <a:endParaRPr/>
          </a:p>
        </p:txBody>
      </p:sp>
      <p:sp>
        <p:nvSpPr>
          <p:cNvPr id="482" name="Shape 482"/>
          <p:cNvSpPr txBox="1"/>
          <p:nvPr/>
        </p:nvSpPr>
        <p:spPr>
          <a:xfrm>
            <a:off x="3617225" y="4230450"/>
            <a:ext cx="5296200" cy="775800"/>
          </a:xfrm>
          <a:prstGeom prst="rect">
            <a:avLst/>
          </a:prstGeom>
          <a:noFill/>
          <a:ln>
            <a:noFill/>
          </a:ln>
        </p:spPr>
        <p:txBody>
          <a:bodyPr anchorCtr="0" anchor="ctr" bIns="91425" lIns="91425" rIns="91425" tIns="91425">
            <a:noAutofit/>
          </a:bodyPr>
          <a:lstStyle/>
          <a:p>
            <a:pPr lvl="0" marL="304800" rtl="0" algn="r">
              <a:lnSpc>
                <a:spcPct val="115000"/>
              </a:lnSpc>
              <a:spcBef>
                <a:spcPts val="0"/>
              </a:spcBef>
              <a:buNone/>
            </a:pPr>
            <a:r>
              <a:rPr lang="en" sz="1100">
                <a:solidFill>
                  <a:schemeClr val="dk1"/>
                </a:solidFill>
              </a:rPr>
              <a:t>Prucnal, P. R. et. al. (2016). </a:t>
            </a:r>
            <a:r>
              <a:rPr i="1" lang="en" sz="1100">
                <a:solidFill>
                  <a:schemeClr val="dk1"/>
                </a:solidFill>
              </a:rPr>
              <a:t>Advances in Optics and Photonics</a:t>
            </a:r>
            <a:r>
              <a:rPr lang="en" sz="1100">
                <a:solidFill>
                  <a:schemeClr val="dk1"/>
                </a:solidFill>
              </a:rPr>
              <a:t>, </a:t>
            </a:r>
            <a:r>
              <a:rPr i="1" lang="en" sz="1100">
                <a:solidFill>
                  <a:schemeClr val="dk1"/>
                </a:solidFill>
              </a:rPr>
              <a:t>8</a:t>
            </a:r>
            <a:r>
              <a:rPr lang="en" sz="1100">
                <a:solidFill>
                  <a:schemeClr val="dk1"/>
                </a:solidFill>
              </a:rPr>
              <a:t>(2), 228. </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pic>
        <p:nvPicPr>
          <p:cNvPr id="487" name="Shape 487"/>
          <p:cNvPicPr preferRelativeResize="0"/>
          <p:nvPr/>
        </p:nvPicPr>
        <p:blipFill>
          <a:blip r:embed="rId3">
            <a:alphaModFix/>
          </a:blip>
          <a:stretch>
            <a:fillRect/>
          </a:stretch>
        </p:blipFill>
        <p:spPr>
          <a:xfrm>
            <a:off x="930675" y="459299"/>
            <a:ext cx="7194549" cy="2143825"/>
          </a:xfrm>
          <a:prstGeom prst="rect">
            <a:avLst/>
          </a:prstGeom>
          <a:noFill/>
          <a:ln>
            <a:noFill/>
          </a:ln>
        </p:spPr>
      </p:pic>
      <p:sp>
        <p:nvSpPr>
          <p:cNvPr id="488" name="Shape 488"/>
          <p:cNvSpPr txBox="1"/>
          <p:nvPr/>
        </p:nvSpPr>
        <p:spPr>
          <a:xfrm>
            <a:off x="1092900" y="3381925"/>
            <a:ext cx="6958200" cy="834300"/>
          </a:xfrm>
          <a:prstGeom prst="rect">
            <a:avLst/>
          </a:prstGeom>
          <a:noFill/>
          <a:ln>
            <a:noFill/>
          </a:ln>
        </p:spPr>
        <p:txBody>
          <a:bodyPr anchorCtr="0" anchor="ctr" bIns="91425" lIns="91425" rIns="91425" tIns="91425">
            <a:noAutofit/>
          </a:bodyPr>
          <a:lstStyle/>
          <a:p>
            <a:pPr lvl="0" rtl="0" algn="ctr">
              <a:spcBef>
                <a:spcPts val="0"/>
              </a:spcBef>
              <a:buNone/>
            </a:pPr>
            <a:r>
              <a:rPr b="1" lang="en" sz="1800">
                <a:solidFill>
                  <a:srgbClr val="434343"/>
                </a:solidFill>
                <a:latin typeface="Roboto"/>
                <a:ea typeface="Roboto"/>
                <a:cs typeface="Roboto"/>
                <a:sym typeface="Roboto"/>
              </a:rPr>
              <a:t>A solution looking for a problem?</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nvSpPr>
        <p:spPr>
          <a:xfrm>
            <a:off x="5976350" y="4700375"/>
            <a:ext cx="3000000" cy="289200"/>
          </a:xfrm>
          <a:prstGeom prst="rect">
            <a:avLst/>
          </a:prstGeom>
          <a:noFill/>
          <a:ln>
            <a:noFill/>
          </a:ln>
        </p:spPr>
        <p:txBody>
          <a:bodyPr anchorCtr="0" anchor="ctr" bIns="91425" lIns="91425" rIns="91425" tIns="91425">
            <a:noAutofit/>
          </a:bodyPr>
          <a:lstStyle/>
          <a:p>
            <a:pPr lvl="0" rtl="0" algn="r">
              <a:spcBef>
                <a:spcPts val="0"/>
              </a:spcBef>
              <a:buNone/>
            </a:pPr>
            <a:r>
              <a:rPr lang="en" sz="1200"/>
              <a:t>http://bit.ly/2c7wjZ9</a:t>
            </a:r>
          </a:p>
        </p:txBody>
      </p:sp>
      <p:sp>
        <p:nvSpPr>
          <p:cNvPr id="86" name="Shape 86"/>
          <p:cNvSpPr txBox="1"/>
          <p:nvPr/>
        </p:nvSpPr>
        <p:spPr>
          <a:xfrm>
            <a:off x="203669" y="156275"/>
            <a:ext cx="4616400" cy="1074900"/>
          </a:xfrm>
          <a:prstGeom prst="rect">
            <a:avLst/>
          </a:prstGeom>
          <a:noFill/>
          <a:ln>
            <a:noFill/>
          </a:ln>
        </p:spPr>
        <p:txBody>
          <a:bodyPr anchorCtr="0" anchor="ctr" bIns="91425" lIns="91425" rIns="91425" tIns="91425">
            <a:noAutofit/>
          </a:bodyPr>
          <a:lstStyle/>
          <a:p>
            <a:pPr lvl="0">
              <a:spcBef>
                <a:spcPts val="0"/>
              </a:spcBef>
              <a:buNone/>
            </a:pPr>
            <a:r>
              <a:rPr lang="en" sz="1800">
                <a:solidFill>
                  <a:schemeClr val="dk1"/>
                </a:solidFill>
              </a:rPr>
              <a:t>Training a Neural Network</a:t>
            </a:r>
          </a:p>
          <a:p>
            <a:pPr lvl="0" rtl="0">
              <a:spcBef>
                <a:spcPts val="0"/>
              </a:spcBef>
              <a:buNone/>
            </a:pPr>
            <a:r>
              <a:rPr lang="en">
                <a:solidFill>
                  <a:schemeClr val="dk1"/>
                </a:solidFill>
              </a:rPr>
              <a:t>Find the right sets of weights by feeding back the error.</a:t>
            </a:r>
          </a:p>
        </p:txBody>
      </p:sp>
      <p:grpSp>
        <p:nvGrpSpPr>
          <p:cNvPr id="87" name="Shape 87"/>
          <p:cNvGrpSpPr/>
          <p:nvPr/>
        </p:nvGrpSpPr>
        <p:grpSpPr>
          <a:xfrm>
            <a:off x="4098787" y="2149835"/>
            <a:ext cx="4728974" cy="1773374"/>
            <a:chOff x="2067687" y="2149835"/>
            <a:chExt cx="4728974" cy="1773374"/>
          </a:xfrm>
        </p:grpSpPr>
        <p:grpSp>
          <p:nvGrpSpPr>
            <p:cNvPr id="88" name="Shape 88"/>
            <p:cNvGrpSpPr/>
            <p:nvPr/>
          </p:nvGrpSpPr>
          <p:grpSpPr>
            <a:xfrm>
              <a:off x="2067687" y="2149835"/>
              <a:ext cx="4728974" cy="1773374"/>
              <a:chOff x="322875" y="2281173"/>
              <a:chExt cx="4728974" cy="1773374"/>
            </a:xfrm>
          </p:grpSpPr>
          <p:pic>
            <p:nvPicPr>
              <p:cNvPr id="89" name="Shape 89"/>
              <p:cNvPicPr preferRelativeResize="0"/>
              <p:nvPr/>
            </p:nvPicPr>
            <p:blipFill>
              <a:blip r:embed="rId3">
                <a:alphaModFix/>
              </a:blip>
              <a:stretch>
                <a:fillRect/>
              </a:stretch>
            </p:blipFill>
            <p:spPr>
              <a:xfrm>
                <a:off x="322875" y="2281173"/>
                <a:ext cx="4728974" cy="1773374"/>
              </a:xfrm>
              <a:prstGeom prst="rect">
                <a:avLst/>
              </a:prstGeom>
              <a:noFill/>
              <a:ln>
                <a:noFill/>
              </a:ln>
            </p:spPr>
          </p:pic>
          <p:sp>
            <p:nvSpPr>
              <p:cNvPr id="90" name="Shape 90"/>
              <p:cNvSpPr/>
              <p:nvPr/>
            </p:nvSpPr>
            <p:spPr>
              <a:xfrm>
                <a:off x="1999450" y="3378325"/>
                <a:ext cx="2144400" cy="478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91" name="Shape 91"/>
            <p:cNvSpPr/>
            <p:nvPr/>
          </p:nvSpPr>
          <p:spPr>
            <a:xfrm>
              <a:off x="4724550" y="2827192"/>
              <a:ext cx="353700" cy="337800"/>
            </a:xfrm>
            <a:prstGeom prst="ellipse">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92" name="Shape 92"/>
          <p:cNvSpPr/>
          <p:nvPr/>
        </p:nvSpPr>
        <p:spPr>
          <a:xfrm>
            <a:off x="671025" y="2235775"/>
            <a:ext cx="2475900" cy="1586400"/>
          </a:xfrm>
          <a:prstGeom prst="ellipse">
            <a:avLst/>
          </a:prstGeom>
          <a:solidFill>
            <a:srgbClr val="FFFFFF"/>
          </a:solid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Clr>
                <a:srgbClr val="000000"/>
              </a:buClr>
              <a:buFont typeface="Arial"/>
              <a:buNone/>
            </a:pPr>
            <a:r>
              <a:t/>
            </a:r>
            <a:endParaRPr/>
          </a:p>
        </p:txBody>
      </p:sp>
      <p:cxnSp>
        <p:nvCxnSpPr>
          <p:cNvPr id="93" name="Shape 93"/>
          <p:cNvCxnSpPr/>
          <p:nvPr/>
        </p:nvCxnSpPr>
        <p:spPr>
          <a:xfrm flipH="1" rot="-5400000">
            <a:off x="1189300" y="2685325"/>
            <a:ext cx="1533300" cy="687300"/>
          </a:xfrm>
          <a:prstGeom prst="curvedConnector3">
            <a:avLst>
              <a:gd fmla="val 50000" name="adj1"/>
            </a:avLst>
          </a:prstGeom>
          <a:noFill/>
          <a:ln cap="flat" cmpd="sng" w="28575">
            <a:solidFill>
              <a:schemeClr val="dk2"/>
            </a:solidFill>
            <a:prstDash val="solid"/>
            <a:round/>
            <a:headEnd len="lg" w="lg" type="none"/>
            <a:tailEnd len="lg" w="lg" type="none"/>
          </a:ln>
        </p:spPr>
      </p:cxnSp>
      <p:sp>
        <p:nvSpPr>
          <p:cNvPr id="94" name="Shape 94"/>
          <p:cNvSpPr txBox="1"/>
          <p:nvPr/>
        </p:nvSpPr>
        <p:spPr>
          <a:xfrm>
            <a:off x="772900" y="2941525"/>
            <a:ext cx="959100" cy="5166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Training</a:t>
            </a:r>
          </a:p>
        </p:txBody>
      </p:sp>
      <p:sp>
        <p:nvSpPr>
          <p:cNvPr id="95" name="Shape 95"/>
          <p:cNvSpPr txBox="1"/>
          <p:nvPr/>
        </p:nvSpPr>
        <p:spPr>
          <a:xfrm>
            <a:off x="2032325" y="2649325"/>
            <a:ext cx="959100" cy="5166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Testing</a:t>
            </a:r>
          </a:p>
        </p:txBody>
      </p:sp>
      <p:sp>
        <p:nvSpPr>
          <p:cNvPr id="96" name="Shape 96"/>
          <p:cNvSpPr txBox="1"/>
          <p:nvPr/>
        </p:nvSpPr>
        <p:spPr>
          <a:xfrm>
            <a:off x="772900" y="3923200"/>
            <a:ext cx="2366100" cy="516600"/>
          </a:xfrm>
          <a:prstGeom prst="rect">
            <a:avLst/>
          </a:prstGeom>
          <a:noFill/>
          <a:ln>
            <a:noFill/>
          </a:ln>
        </p:spPr>
        <p:txBody>
          <a:bodyPr anchorCtr="0" anchor="ctr" bIns="91425" lIns="91425" rIns="91425" tIns="91425">
            <a:noAutofit/>
          </a:bodyPr>
          <a:lstStyle/>
          <a:p>
            <a:pPr lvl="0" rtl="0" algn="ctr">
              <a:spcBef>
                <a:spcPts val="0"/>
              </a:spcBef>
              <a:buNone/>
            </a:pPr>
            <a:r>
              <a:rPr lang="en"/>
              <a:t>Dataset</a:t>
            </a:r>
          </a:p>
        </p:txBody>
      </p:sp>
      <p:cxnSp>
        <p:nvCxnSpPr>
          <p:cNvPr id="97" name="Shape 97"/>
          <p:cNvCxnSpPr/>
          <p:nvPr/>
        </p:nvCxnSpPr>
        <p:spPr>
          <a:xfrm>
            <a:off x="4820075" y="1715950"/>
            <a:ext cx="0" cy="565800"/>
          </a:xfrm>
          <a:prstGeom prst="straightConnector1">
            <a:avLst/>
          </a:prstGeom>
          <a:noFill/>
          <a:ln cap="flat" cmpd="sng" w="9525">
            <a:solidFill>
              <a:schemeClr val="dk2"/>
            </a:solidFill>
            <a:prstDash val="solid"/>
            <a:round/>
            <a:headEnd len="lg" w="lg" type="none"/>
            <a:tailEnd len="lg" w="lg" type="triangle"/>
          </a:ln>
        </p:spPr>
      </p:cxnSp>
      <p:sp>
        <p:nvSpPr>
          <p:cNvPr id="98" name="Shape 98"/>
          <p:cNvSpPr txBox="1"/>
          <p:nvPr/>
        </p:nvSpPr>
        <p:spPr>
          <a:xfrm>
            <a:off x="4638225" y="1332237"/>
            <a:ext cx="848100" cy="3837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Weights</a:t>
            </a:r>
          </a:p>
        </p:txBody>
      </p:sp>
      <p:sp>
        <p:nvSpPr>
          <p:cNvPr id="99" name="Shape 99"/>
          <p:cNvSpPr txBox="1"/>
          <p:nvPr/>
        </p:nvSpPr>
        <p:spPr>
          <a:xfrm>
            <a:off x="3851325" y="1332250"/>
            <a:ext cx="848100" cy="3837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Data</a:t>
            </a:r>
          </a:p>
        </p:txBody>
      </p:sp>
      <p:cxnSp>
        <p:nvCxnSpPr>
          <p:cNvPr id="100" name="Shape 100"/>
          <p:cNvCxnSpPr/>
          <p:nvPr/>
        </p:nvCxnSpPr>
        <p:spPr>
          <a:xfrm>
            <a:off x="4275375" y="1669975"/>
            <a:ext cx="0" cy="565800"/>
          </a:xfrm>
          <a:prstGeom prst="straightConnector1">
            <a:avLst/>
          </a:prstGeom>
          <a:noFill/>
          <a:ln cap="flat" cmpd="sng" w="9525">
            <a:solidFill>
              <a:schemeClr val="dk2"/>
            </a:solidFill>
            <a:prstDash val="solid"/>
            <a:round/>
            <a:headEnd len="lg" w="lg" type="none"/>
            <a:tailEnd len="lg" w="lg" type="triangle"/>
          </a:ln>
        </p:spPr>
      </p:cxnSp>
      <p:sp>
        <p:nvSpPr>
          <p:cNvPr id="101" name="Shape 101"/>
          <p:cNvSpPr txBox="1"/>
          <p:nvPr/>
        </p:nvSpPr>
        <p:spPr>
          <a:xfrm>
            <a:off x="5687500" y="1332250"/>
            <a:ext cx="2475900" cy="3837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How to calculate the error ?</a:t>
            </a:r>
          </a:p>
        </p:txBody>
      </p:sp>
      <p:cxnSp>
        <p:nvCxnSpPr>
          <p:cNvPr id="102" name="Shape 102"/>
          <p:cNvCxnSpPr/>
          <p:nvPr/>
        </p:nvCxnSpPr>
        <p:spPr>
          <a:xfrm>
            <a:off x="6771200" y="1715950"/>
            <a:ext cx="0" cy="5658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nvSpPr>
        <p:spPr>
          <a:xfrm>
            <a:off x="3072000" y="1071750"/>
            <a:ext cx="3000000" cy="3000000"/>
          </a:xfrm>
          <a:prstGeom prst="rect">
            <a:avLst/>
          </a:prstGeom>
          <a:noFill/>
          <a:ln>
            <a:noFill/>
          </a:ln>
        </p:spPr>
        <p:txBody>
          <a:bodyPr anchorCtr="0" anchor="ctr" bIns="91425" lIns="91425" rIns="91425" tIns="91425">
            <a:noAutofit/>
          </a:bodyPr>
          <a:lstStyle/>
          <a:p>
            <a:pPr lvl="0" rtl="0" algn="ctr">
              <a:spcBef>
                <a:spcPts val="0"/>
              </a:spcBef>
              <a:buNone/>
            </a:pPr>
            <a:r>
              <a:rPr lang="en" sz="2400">
                <a:solidFill>
                  <a:schemeClr val="dk1"/>
                </a:solidFill>
              </a:rPr>
              <a:t>Extras</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nvSpPr>
        <p:spPr>
          <a:xfrm>
            <a:off x="174350" y="148600"/>
            <a:ext cx="8457000" cy="6645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Bayes Theorem Visualized</a:t>
            </a:r>
          </a:p>
        </p:txBody>
      </p:sp>
      <p:pic>
        <p:nvPicPr>
          <p:cNvPr id="499" name="Shape 499"/>
          <p:cNvPicPr preferRelativeResize="0"/>
          <p:nvPr/>
        </p:nvPicPr>
        <p:blipFill>
          <a:blip r:embed="rId3">
            <a:alphaModFix/>
          </a:blip>
          <a:stretch>
            <a:fillRect/>
          </a:stretch>
        </p:blipFill>
        <p:spPr>
          <a:xfrm>
            <a:off x="2102675" y="963425"/>
            <a:ext cx="5041650" cy="39056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nvSpPr>
        <p:spPr>
          <a:xfrm>
            <a:off x="174350" y="123750"/>
            <a:ext cx="8457000" cy="6138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Stochastic Gradient Descent</a:t>
            </a:r>
          </a:p>
        </p:txBody>
      </p:sp>
      <p:pic>
        <p:nvPicPr>
          <p:cNvPr id="505" name="Shape 505"/>
          <p:cNvPicPr preferRelativeResize="0"/>
          <p:nvPr/>
        </p:nvPicPr>
        <p:blipFill>
          <a:blip r:embed="rId3">
            <a:alphaModFix/>
          </a:blip>
          <a:stretch>
            <a:fillRect/>
          </a:stretch>
        </p:blipFill>
        <p:spPr>
          <a:xfrm>
            <a:off x="354500" y="1849450"/>
            <a:ext cx="3328175" cy="1802299"/>
          </a:xfrm>
          <a:prstGeom prst="rect">
            <a:avLst/>
          </a:prstGeom>
          <a:noFill/>
          <a:ln>
            <a:noFill/>
          </a:ln>
        </p:spPr>
      </p:pic>
      <p:pic>
        <p:nvPicPr>
          <p:cNvPr id="506" name="Shape 506"/>
          <p:cNvPicPr preferRelativeResize="0"/>
          <p:nvPr/>
        </p:nvPicPr>
        <p:blipFill>
          <a:blip r:embed="rId4">
            <a:alphaModFix/>
          </a:blip>
          <a:stretch>
            <a:fillRect/>
          </a:stretch>
        </p:blipFill>
        <p:spPr>
          <a:xfrm>
            <a:off x="4122900" y="1738524"/>
            <a:ext cx="4767674" cy="2024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pic>
        <p:nvPicPr>
          <p:cNvPr id="511" name="Shape 511"/>
          <p:cNvPicPr preferRelativeResize="0"/>
          <p:nvPr/>
        </p:nvPicPr>
        <p:blipFill rotWithShape="1">
          <a:blip r:embed="rId3">
            <a:alphaModFix/>
          </a:blip>
          <a:srcRect b="15846" l="0" r="0" t="0"/>
          <a:stretch/>
        </p:blipFill>
        <p:spPr>
          <a:xfrm>
            <a:off x="1211775" y="1563550"/>
            <a:ext cx="3118950" cy="2383850"/>
          </a:xfrm>
          <a:prstGeom prst="rect">
            <a:avLst/>
          </a:prstGeom>
          <a:noFill/>
          <a:ln>
            <a:noFill/>
          </a:ln>
        </p:spPr>
      </p:pic>
      <p:sp>
        <p:nvSpPr>
          <p:cNvPr id="512" name="Shape 512"/>
          <p:cNvSpPr txBox="1"/>
          <p:nvPr/>
        </p:nvSpPr>
        <p:spPr>
          <a:xfrm>
            <a:off x="178625" y="368325"/>
            <a:ext cx="8457000" cy="983100"/>
          </a:xfrm>
          <a:prstGeom prst="rect">
            <a:avLst/>
          </a:prstGeom>
          <a:noFill/>
          <a:ln>
            <a:noFill/>
          </a:ln>
        </p:spPr>
        <p:txBody>
          <a:bodyPr anchorCtr="0" anchor="ctr" bIns="91425" lIns="91425" rIns="91425" tIns="91425">
            <a:noAutofit/>
          </a:bodyPr>
          <a:lstStyle/>
          <a:p>
            <a:pPr lvl="0">
              <a:spcBef>
                <a:spcPts val="0"/>
              </a:spcBef>
              <a:buNone/>
            </a:pPr>
            <a:r>
              <a:rPr lang="en" sz="1800"/>
              <a:t>Matrix Multiplication with linear optics</a:t>
            </a:r>
          </a:p>
          <a:p>
            <a:pPr lvl="0" rtl="0">
              <a:spcBef>
                <a:spcPts val="0"/>
              </a:spcBef>
              <a:buNone/>
            </a:pPr>
            <a:r>
              <a:rPr lang="en"/>
              <a:t>Singular Value Decomposition</a:t>
            </a:r>
          </a:p>
          <a:p>
            <a:pPr lvl="0" rtl="0">
              <a:spcBef>
                <a:spcPts val="0"/>
              </a:spcBef>
              <a:buNone/>
            </a:pPr>
            <a:r>
              <a:t/>
            </a:r>
            <a:endParaRPr>
              <a:solidFill>
                <a:srgbClr val="434343"/>
              </a:solidFill>
            </a:endParaRPr>
          </a:p>
        </p:txBody>
      </p:sp>
      <p:pic>
        <p:nvPicPr>
          <p:cNvPr id="513" name="Shape 513"/>
          <p:cNvPicPr preferRelativeResize="0"/>
          <p:nvPr/>
        </p:nvPicPr>
        <p:blipFill rotWithShape="1">
          <a:blip r:embed="rId3">
            <a:alphaModFix/>
          </a:blip>
          <a:srcRect b="0" l="23535" r="32098" t="79957"/>
          <a:stretch/>
        </p:blipFill>
        <p:spPr>
          <a:xfrm>
            <a:off x="5793024" y="2304625"/>
            <a:ext cx="1529424" cy="627524"/>
          </a:xfrm>
          <a:prstGeom prst="rect">
            <a:avLst/>
          </a:prstGeom>
          <a:noFill/>
          <a:ln>
            <a:noFill/>
          </a:ln>
        </p:spPr>
      </p:pic>
      <p:cxnSp>
        <p:nvCxnSpPr>
          <p:cNvPr id="514" name="Shape 514"/>
          <p:cNvCxnSpPr/>
          <p:nvPr/>
        </p:nvCxnSpPr>
        <p:spPr>
          <a:xfrm rot="10800000">
            <a:off x="6494875" y="2000150"/>
            <a:ext cx="0" cy="450600"/>
          </a:xfrm>
          <a:prstGeom prst="straightConnector1">
            <a:avLst/>
          </a:prstGeom>
          <a:noFill/>
          <a:ln cap="flat" cmpd="sng" w="9525">
            <a:solidFill>
              <a:schemeClr val="dk2"/>
            </a:solidFill>
            <a:prstDash val="solid"/>
            <a:round/>
            <a:headEnd len="lg" w="lg" type="none"/>
            <a:tailEnd len="lg" w="lg" type="triangle"/>
          </a:ln>
        </p:spPr>
      </p:cxnSp>
      <p:cxnSp>
        <p:nvCxnSpPr>
          <p:cNvPr id="515" name="Shape 515"/>
          <p:cNvCxnSpPr/>
          <p:nvPr/>
        </p:nvCxnSpPr>
        <p:spPr>
          <a:xfrm>
            <a:off x="6746275" y="2817900"/>
            <a:ext cx="0" cy="565800"/>
          </a:xfrm>
          <a:prstGeom prst="straightConnector1">
            <a:avLst/>
          </a:prstGeom>
          <a:noFill/>
          <a:ln cap="flat" cmpd="sng" w="9525">
            <a:solidFill>
              <a:schemeClr val="dk2"/>
            </a:solidFill>
            <a:prstDash val="solid"/>
            <a:round/>
            <a:headEnd len="lg" w="lg" type="none"/>
            <a:tailEnd len="lg" w="lg" type="triangle"/>
          </a:ln>
        </p:spPr>
      </p:cxnSp>
      <p:cxnSp>
        <p:nvCxnSpPr>
          <p:cNvPr id="516" name="Shape 516"/>
          <p:cNvCxnSpPr/>
          <p:nvPr/>
        </p:nvCxnSpPr>
        <p:spPr>
          <a:xfrm rot="10800000">
            <a:off x="7066300" y="2000150"/>
            <a:ext cx="0" cy="450600"/>
          </a:xfrm>
          <a:prstGeom prst="straightConnector1">
            <a:avLst/>
          </a:prstGeom>
          <a:noFill/>
          <a:ln cap="flat" cmpd="sng" w="9525">
            <a:solidFill>
              <a:schemeClr val="dk2"/>
            </a:solidFill>
            <a:prstDash val="solid"/>
            <a:round/>
            <a:headEnd len="lg" w="lg" type="none"/>
            <a:tailEnd len="lg" w="lg" type="triangle"/>
          </a:ln>
        </p:spPr>
      </p:cxnSp>
      <p:sp>
        <p:nvSpPr>
          <p:cNvPr id="517" name="Shape 517"/>
          <p:cNvSpPr txBox="1"/>
          <p:nvPr/>
        </p:nvSpPr>
        <p:spPr>
          <a:xfrm>
            <a:off x="5143525" y="3383700"/>
            <a:ext cx="3205500" cy="627600"/>
          </a:xfrm>
          <a:prstGeom prst="rect">
            <a:avLst/>
          </a:prstGeom>
          <a:noFill/>
          <a:ln>
            <a:noFill/>
          </a:ln>
        </p:spPr>
        <p:txBody>
          <a:bodyPr anchorCtr="0" anchor="ctr" bIns="91425" lIns="91425" rIns="91425" tIns="91425">
            <a:noAutofit/>
          </a:bodyPr>
          <a:lstStyle/>
          <a:p>
            <a:pPr lvl="0" algn="ctr">
              <a:spcBef>
                <a:spcPts val="0"/>
              </a:spcBef>
              <a:buNone/>
            </a:pPr>
            <a:r>
              <a:rPr lang="en">
                <a:solidFill>
                  <a:schemeClr val="dk1"/>
                </a:solidFill>
              </a:rPr>
              <a:t>Optical attenuation</a:t>
            </a:r>
          </a:p>
          <a:p>
            <a:pPr lvl="0" rtl="0" algn="ctr">
              <a:spcBef>
                <a:spcPts val="0"/>
              </a:spcBef>
              <a:buNone/>
            </a:pPr>
            <a:r>
              <a:rPr lang="en">
                <a:solidFill>
                  <a:schemeClr val="dk1"/>
                </a:solidFill>
              </a:rPr>
              <a:t>Optical amplification</a:t>
            </a:r>
          </a:p>
        </p:txBody>
      </p:sp>
      <p:sp>
        <p:nvSpPr>
          <p:cNvPr id="518" name="Shape 518"/>
          <p:cNvSpPr txBox="1"/>
          <p:nvPr/>
        </p:nvSpPr>
        <p:spPr>
          <a:xfrm>
            <a:off x="5138248" y="1283050"/>
            <a:ext cx="3043200" cy="627600"/>
          </a:xfrm>
          <a:prstGeom prst="rect">
            <a:avLst/>
          </a:prstGeom>
          <a:noFill/>
          <a:ln>
            <a:noFill/>
          </a:ln>
        </p:spPr>
        <p:txBody>
          <a:bodyPr anchorCtr="0" anchor="ctr" bIns="91425" lIns="91425" rIns="91425" tIns="91425">
            <a:noAutofit/>
          </a:bodyPr>
          <a:lstStyle/>
          <a:p>
            <a:pPr lvl="0" algn="ctr">
              <a:spcBef>
                <a:spcPts val="0"/>
              </a:spcBef>
              <a:buNone/>
            </a:pPr>
            <a:r>
              <a:rPr lang="en">
                <a:solidFill>
                  <a:schemeClr val="dk1"/>
                </a:solidFill>
              </a:rPr>
              <a:t>Unitary Matrix </a:t>
            </a:r>
          </a:p>
          <a:p>
            <a:pPr lvl="0" rtl="0" algn="ctr">
              <a:spcBef>
                <a:spcPts val="0"/>
              </a:spcBef>
              <a:buNone/>
            </a:pPr>
            <a:r>
              <a:rPr lang="en">
                <a:solidFill>
                  <a:schemeClr val="dk1"/>
                </a:solidFill>
              </a:rPr>
              <a:t>(Beam splitters and phase shifters)</a:t>
            </a:r>
          </a:p>
        </p:txBody>
      </p:sp>
      <p:sp>
        <p:nvSpPr>
          <p:cNvPr id="519" name="Shape 519"/>
          <p:cNvSpPr txBox="1"/>
          <p:nvPr/>
        </p:nvSpPr>
        <p:spPr>
          <a:xfrm>
            <a:off x="680250" y="4403825"/>
            <a:ext cx="7783500" cy="565800"/>
          </a:xfrm>
          <a:prstGeom prst="rect">
            <a:avLst/>
          </a:prstGeom>
          <a:noFill/>
          <a:ln>
            <a:noFill/>
          </a:ln>
        </p:spPr>
        <p:txBody>
          <a:bodyPr anchorCtr="0" anchor="ctr" bIns="91425" lIns="91425" rIns="91425" tIns="91425">
            <a:noAutofit/>
          </a:bodyPr>
          <a:lstStyle/>
          <a:p>
            <a:pPr lvl="0" rtl="0">
              <a:spcBef>
                <a:spcPts val="0"/>
              </a:spcBef>
              <a:buNone/>
            </a:pPr>
            <a:r>
              <a:rPr lang="en"/>
              <a:t>“</a:t>
            </a:r>
            <a:r>
              <a:rPr lang="en"/>
              <a:t>Matrix multiplication with unitary matrices implemented in the manner above consumes, in principle, no power.”</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txBox="1"/>
          <p:nvPr/>
        </p:nvSpPr>
        <p:spPr>
          <a:xfrm>
            <a:off x="322875" y="284900"/>
            <a:ext cx="6197999" cy="723000"/>
          </a:xfrm>
          <a:prstGeom prst="rect">
            <a:avLst/>
          </a:prstGeom>
          <a:noFill/>
          <a:ln>
            <a:noFill/>
          </a:ln>
        </p:spPr>
        <p:txBody>
          <a:bodyPr anchorCtr="0" anchor="t" bIns="91425" lIns="91425" rIns="91425" tIns="91425">
            <a:noAutofit/>
          </a:bodyPr>
          <a:lstStyle/>
          <a:p>
            <a:pPr lvl="0" rtl="0">
              <a:spcBef>
                <a:spcPts val="0"/>
              </a:spcBef>
              <a:buNone/>
            </a:pPr>
            <a:r>
              <a:rPr lang="en" sz="1800"/>
              <a:t>A playground for Neural Networks</a:t>
            </a:r>
          </a:p>
        </p:txBody>
      </p:sp>
      <p:sp>
        <p:nvSpPr>
          <p:cNvPr id="525" name="Shape 525"/>
          <p:cNvSpPr txBox="1"/>
          <p:nvPr/>
        </p:nvSpPr>
        <p:spPr>
          <a:xfrm>
            <a:off x="5760525" y="4680125"/>
            <a:ext cx="1975800" cy="378000"/>
          </a:xfrm>
          <a:prstGeom prst="rect">
            <a:avLst/>
          </a:prstGeom>
          <a:noFill/>
          <a:ln>
            <a:noFill/>
          </a:ln>
        </p:spPr>
        <p:txBody>
          <a:bodyPr anchorCtr="0" anchor="ctr" bIns="91425" lIns="91425" rIns="91425" tIns="91425">
            <a:noAutofit/>
          </a:bodyPr>
          <a:lstStyle/>
          <a:p>
            <a:pPr lvl="0" rtl="0" algn="ctr">
              <a:spcBef>
                <a:spcPts val="0"/>
              </a:spcBef>
              <a:buNone/>
            </a:pPr>
            <a:r>
              <a:rPr lang="en" sz="1000"/>
              <a:t>Source:  </a:t>
            </a:r>
            <a:r>
              <a:rPr lang="en" sz="1000"/>
              <a:t>http://bit.ly/2w8RJ4F</a:t>
            </a:r>
          </a:p>
        </p:txBody>
      </p:sp>
      <p:pic>
        <p:nvPicPr>
          <p:cNvPr id="526" name="Shape 526"/>
          <p:cNvPicPr preferRelativeResize="0"/>
          <p:nvPr/>
        </p:nvPicPr>
        <p:blipFill>
          <a:blip r:embed="rId3">
            <a:alphaModFix/>
          </a:blip>
          <a:stretch>
            <a:fillRect/>
          </a:stretch>
        </p:blipFill>
        <p:spPr>
          <a:xfrm>
            <a:off x="1474187" y="897625"/>
            <a:ext cx="6195620" cy="38441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Shape 531"/>
          <p:cNvPicPr preferRelativeResize="0"/>
          <p:nvPr/>
        </p:nvPicPr>
        <p:blipFill>
          <a:blip r:embed="rId3">
            <a:alphaModFix/>
          </a:blip>
          <a:stretch>
            <a:fillRect/>
          </a:stretch>
        </p:blipFill>
        <p:spPr>
          <a:xfrm>
            <a:off x="1515675" y="637000"/>
            <a:ext cx="5517475" cy="4142425"/>
          </a:xfrm>
          <a:prstGeom prst="rect">
            <a:avLst/>
          </a:prstGeom>
          <a:noFill/>
          <a:ln>
            <a:noFill/>
          </a:ln>
        </p:spPr>
      </p:pic>
      <p:sp>
        <p:nvSpPr>
          <p:cNvPr id="532" name="Shape 532"/>
          <p:cNvSpPr txBox="1"/>
          <p:nvPr/>
        </p:nvSpPr>
        <p:spPr>
          <a:xfrm>
            <a:off x="322875" y="284900"/>
            <a:ext cx="6197999" cy="723000"/>
          </a:xfrm>
          <a:prstGeom prst="rect">
            <a:avLst/>
          </a:prstGeom>
          <a:noFill/>
          <a:ln>
            <a:noFill/>
          </a:ln>
        </p:spPr>
        <p:txBody>
          <a:bodyPr anchorCtr="0" anchor="t" bIns="91425" lIns="91425" rIns="91425" tIns="91425">
            <a:noAutofit/>
          </a:bodyPr>
          <a:lstStyle/>
          <a:p>
            <a:pPr lvl="0" rtl="0">
              <a:spcBef>
                <a:spcPts val="0"/>
              </a:spcBef>
              <a:buNone/>
            </a:pPr>
            <a:r>
              <a:rPr lang="en" sz="1800"/>
              <a:t>Types of Machine Learning</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pic>
        <p:nvPicPr>
          <p:cNvPr id="537" name="Shape 537"/>
          <p:cNvPicPr preferRelativeResize="0"/>
          <p:nvPr/>
        </p:nvPicPr>
        <p:blipFill rotWithShape="1">
          <a:blip r:embed="rId3">
            <a:alphaModFix/>
          </a:blip>
          <a:srcRect b="0" l="0" r="0" t="16457"/>
          <a:stretch/>
        </p:blipFill>
        <p:spPr>
          <a:xfrm>
            <a:off x="1960150" y="1511575"/>
            <a:ext cx="5095875" cy="2474675"/>
          </a:xfrm>
          <a:prstGeom prst="rect">
            <a:avLst/>
          </a:prstGeom>
          <a:noFill/>
          <a:ln>
            <a:noFill/>
          </a:ln>
        </p:spPr>
      </p:pic>
      <p:sp>
        <p:nvSpPr>
          <p:cNvPr id="538" name="Shape 538"/>
          <p:cNvSpPr txBox="1"/>
          <p:nvPr/>
        </p:nvSpPr>
        <p:spPr>
          <a:xfrm>
            <a:off x="3100211" y="4436125"/>
            <a:ext cx="2943600" cy="563100"/>
          </a:xfrm>
          <a:prstGeom prst="rect">
            <a:avLst/>
          </a:prstGeom>
          <a:noFill/>
          <a:ln>
            <a:noFill/>
          </a:ln>
        </p:spPr>
        <p:txBody>
          <a:bodyPr anchorCtr="0" anchor="ctr" bIns="91425" lIns="91425" rIns="91425" tIns="91425">
            <a:noAutofit/>
          </a:bodyPr>
          <a:lstStyle/>
          <a:p>
            <a:pPr lvl="0" rtl="0" algn="ctr">
              <a:spcBef>
                <a:spcPts val="0"/>
              </a:spcBef>
              <a:buNone/>
            </a:pPr>
            <a:r>
              <a:rPr lang="en" sz="1000"/>
              <a:t>Source: http://bit.ly/2wrkGGz</a:t>
            </a:r>
          </a:p>
        </p:txBody>
      </p:sp>
      <p:sp>
        <p:nvSpPr>
          <p:cNvPr id="539" name="Shape 539"/>
          <p:cNvSpPr txBox="1"/>
          <p:nvPr/>
        </p:nvSpPr>
        <p:spPr>
          <a:xfrm>
            <a:off x="141475" y="175125"/>
            <a:ext cx="6520800" cy="7230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Neural Nets, Deep Learning and Machine Learning </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pic>
        <p:nvPicPr>
          <p:cNvPr id="544" name="Shape 544"/>
          <p:cNvPicPr preferRelativeResize="0"/>
          <p:nvPr/>
        </p:nvPicPr>
        <p:blipFill rotWithShape="1">
          <a:blip r:embed="rId3">
            <a:alphaModFix/>
          </a:blip>
          <a:srcRect b="31842" l="0" r="0" t="0"/>
          <a:stretch/>
        </p:blipFill>
        <p:spPr>
          <a:xfrm>
            <a:off x="431275" y="860800"/>
            <a:ext cx="3246849" cy="3841249"/>
          </a:xfrm>
          <a:prstGeom prst="rect">
            <a:avLst/>
          </a:prstGeom>
          <a:noFill/>
          <a:ln>
            <a:noFill/>
          </a:ln>
        </p:spPr>
      </p:pic>
      <p:pic>
        <p:nvPicPr>
          <p:cNvPr id="545" name="Shape 545"/>
          <p:cNvPicPr preferRelativeResize="0"/>
          <p:nvPr/>
        </p:nvPicPr>
        <p:blipFill rotWithShape="1">
          <a:blip r:embed="rId3">
            <a:alphaModFix/>
          </a:blip>
          <a:srcRect b="0" l="0" r="0" t="67176"/>
          <a:stretch/>
        </p:blipFill>
        <p:spPr>
          <a:xfrm>
            <a:off x="2600149" y="934249"/>
            <a:ext cx="3097775" cy="1764974"/>
          </a:xfrm>
          <a:prstGeom prst="rect">
            <a:avLst/>
          </a:prstGeom>
          <a:noFill/>
          <a:ln>
            <a:noFill/>
          </a:ln>
        </p:spPr>
      </p:pic>
      <p:sp>
        <p:nvSpPr>
          <p:cNvPr id="546" name="Shape 546"/>
          <p:cNvSpPr txBox="1"/>
          <p:nvPr/>
        </p:nvSpPr>
        <p:spPr>
          <a:xfrm>
            <a:off x="6579975" y="4372900"/>
            <a:ext cx="2501700" cy="723000"/>
          </a:xfrm>
          <a:prstGeom prst="rect">
            <a:avLst/>
          </a:prstGeom>
          <a:noFill/>
          <a:ln>
            <a:noFill/>
          </a:ln>
        </p:spPr>
        <p:txBody>
          <a:bodyPr anchorCtr="0" anchor="ctr" bIns="91425" lIns="91425" rIns="91425" tIns="91425">
            <a:noAutofit/>
          </a:bodyPr>
          <a:lstStyle/>
          <a:p>
            <a:pPr lvl="0" rtl="0" algn="ctr">
              <a:spcBef>
                <a:spcPts val="0"/>
              </a:spcBef>
              <a:buNone/>
            </a:pPr>
            <a:r>
              <a:rPr lang="en" sz="1200"/>
              <a:t>Source: http://bit.ly/2ro1t9O</a:t>
            </a:r>
          </a:p>
        </p:txBody>
      </p:sp>
      <p:sp>
        <p:nvSpPr>
          <p:cNvPr id="547" name="Shape 547"/>
          <p:cNvSpPr txBox="1"/>
          <p:nvPr/>
        </p:nvSpPr>
        <p:spPr>
          <a:xfrm>
            <a:off x="201675" y="211250"/>
            <a:ext cx="6520800" cy="7230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Libraries for Deep Learning</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Shape 552"/>
          <p:cNvSpPr txBox="1"/>
          <p:nvPr/>
        </p:nvSpPr>
        <p:spPr>
          <a:xfrm>
            <a:off x="3450600" y="4272225"/>
            <a:ext cx="2625900" cy="506400"/>
          </a:xfrm>
          <a:prstGeom prst="rect">
            <a:avLst/>
          </a:prstGeom>
          <a:noFill/>
          <a:ln>
            <a:noFill/>
          </a:ln>
        </p:spPr>
        <p:txBody>
          <a:bodyPr anchorCtr="0" anchor="ctr" bIns="91425" lIns="91425" rIns="91425" tIns="91425">
            <a:noAutofit/>
          </a:bodyPr>
          <a:lstStyle/>
          <a:p>
            <a:pPr lvl="0" rtl="0">
              <a:spcBef>
                <a:spcPts val="0"/>
              </a:spcBef>
              <a:buNone/>
            </a:pPr>
            <a:r>
              <a:rPr lang="en" sz="1200"/>
              <a:t>Source: </a:t>
            </a:r>
            <a:r>
              <a:rPr lang="en" sz="1200"/>
              <a:t>http://bit.ly/2w853XJ</a:t>
            </a:r>
          </a:p>
        </p:txBody>
      </p:sp>
      <p:pic>
        <p:nvPicPr>
          <p:cNvPr id="553" name="Shape 553"/>
          <p:cNvPicPr preferRelativeResize="0"/>
          <p:nvPr/>
        </p:nvPicPr>
        <p:blipFill>
          <a:blip r:embed="rId3">
            <a:alphaModFix/>
          </a:blip>
          <a:stretch>
            <a:fillRect/>
          </a:stretch>
        </p:blipFill>
        <p:spPr>
          <a:xfrm>
            <a:off x="963649" y="1038852"/>
            <a:ext cx="7040199" cy="3233374"/>
          </a:xfrm>
          <a:prstGeom prst="rect">
            <a:avLst/>
          </a:prstGeom>
          <a:noFill/>
          <a:ln>
            <a:noFill/>
          </a:ln>
        </p:spPr>
      </p:pic>
      <p:sp>
        <p:nvSpPr>
          <p:cNvPr id="554" name="Shape 554"/>
          <p:cNvSpPr txBox="1"/>
          <p:nvPr/>
        </p:nvSpPr>
        <p:spPr>
          <a:xfrm>
            <a:off x="201675" y="211250"/>
            <a:ext cx="6520800" cy="7230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Human Brain Project: Learning</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pic>
        <p:nvPicPr>
          <p:cNvPr id="559" name="Shape 559"/>
          <p:cNvPicPr preferRelativeResize="0"/>
          <p:nvPr/>
        </p:nvPicPr>
        <p:blipFill>
          <a:blip r:embed="rId3">
            <a:alphaModFix/>
          </a:blip>
          <a:stretch>
            <a:fillRect/>
          </a:stretch>
        </p:blipFill>
        <p:spPr>
          <a:xfrm>
            <a:off x="152400" y="1907075"/>
            <a:ext cx="8839201" cy="1454450"/>
          </a:xfrm>
          <a:prstGeom prst="rect">
            <a:avLst/>
          </a:prstGeom>
          <a:noFill/>
          <a:ln>
            <a:noFill/>
          </a:ln>
        </p:spPr>
      </p:pic>
      <p:sp>
        <p:nvSpPr>
          <p:cNvPr id="560" name="Shape 560"/>
          <p:cNvSpPr txBox="1"/>
          <p:nvPr/>
        </p:nvSpPr>
        <p:spPr>
          <a:xfrm>
            <a:off x="201675" y="211250"/>
            <a:ext cx="6520800" cy="7230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7 examples of machine learning (witch code)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5441225" y="1778974"/>
            <a:ext cx="3219450" cy="2366099"/>
          </a:xfrm>
          <a:prstGeom prst="rect">
            <a:avLst/>
          </a:prstGeom>
          <a:noFill/>
          <a:ln>
            <a:noFill/>
          </a:ln>
        </p:spPr>
      </p:pic>
      <p:sp>
        <p:nvSpPr>
          <p:cNvPr id="108" name="Shape 108"/>
          <p:cNvSpPr txBox="1"/>
          <p:nvPr/>
        </p:nvSpPr>
        <p:spPr>
          <a:xfrm>
            <a:off x="203675" y="303150"/>
            <a:ext cx="8457000" cy="5139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For a nonlinear behavior a single layer is not enough</a:t>
            </a:r>
          </a:p>
        </p:txBody>
      </p:sp>
      <p:grpSp>
        <p:nvGrpSpPr>
          <p:cNvPr id="109" name="Shape 109"/>
          <p:cNvGrpSpPr/>
          <p:nvPr/>
        </p:nvGrpSpPr>
        <p:grpSpPr>
          <a:xfrm>
            <a:off x="747344" y="2000867"/>
            <a:ext cx="3986052" cy="1625652"/>
            <a:chOff x="322875" y="2281173"/>
            <a:chExt cx="4728974" cy="1773374"/>
          </a:xfrm>
        </p:grpSpPr>
        <p:pic>
          <p:nvPicPr>
            <p:cNvPr id="110" name="Shape 110"/>
            <p:cNvPicPr preferRelativeResize="0"/>
            <p:nvPr/>
          </p:nvPicPr>
          <p:blipFill>
            <a:blip r:embed="rId4">
              <a:alphaModFix/>
            </a:blip>
            <a:stretch>
              <a:fillRect/>
            </a:stretch>
          </p:blipFill>
          <p:spPr>
            <a:xfrm>
              <a:off x="322875" y="2281173"/>
              <a:ext cx="4728974" cy="1773374"/>
            </a:xfrm>
            <a:prstGeom prst="rect">
              <a:avLst/>
            </a:prstGeom>
            <a:noFill/>
            <a:ln>
              <a:noFill/>
            </a:ln>
          </p:spPr>
        </p:pic>
        <p:sp>
          <p:nvSpPr>
            <p:cNvPr id="111" name="Shape 111"/>
            <p:cNvSpPr/>
            <p:nvPr/>
          </p:nvSpPr>
          <p:spPr>
            <a:xfrm>
              <a:off x="1999450" y="3378325"/>
              <a:ext cx="2144400" cy="478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12" name="Shape 112"/>
          <p:cNvSpPr txBox="1"/>
          <p:nvPr/>
        </p:nvSpPr>
        <p:spPr>
          <a:xfrm>
            <a:off x="5976350" y="4700375"/>
            <a:ext cx="3000000" cy="289200"/>
          </a:xfrm>
          <a:prstGeom prst="rect">
            <a:avLst/>
          </a:prstGeom>
          <a:noFill/>
          <a:ln>
            <a:noFill/>
          </a:ln>
        </p:spPr>
        <p:txBody>
          <a:bodyPr anchorCtr="0" anchor="ctr" bIns="91425" lIns="91425" rIns="91425" tIns="91425">
            <a:noAutofit/>
          </a:bodyPr>
          <a:lstStyle/>
          <a:p>
            <a:pPr lvl="0" rtl="0" algn="r">
              <a:spcBef>
                <a:spcPts val="0"/>
              </a:spcBef>
              <a:buNone/>
            </a:pPr>
            <a:r>
              <a:rPr lang="en" sz="1200"/>
              <a:t>http://bit.ly/2c7wjZ9</a:t>
            </a:r>
          </a:p>
        </p:txBody>
      </p:sp>
      <p:pic>
        <p:nvPicPr>
          <p:cNvPr id="113" name="Shape 113"/>
          <p:cNvPicPr preferRelativeResize="0"/>
          <p:nvPr/>
        </p:nvPicPr>
        <p:blipFill>
          <a:blip r:embed="rId5">
            <a:alphaModFix/>
          </a:blip>
          <a:stretch>
            <a:fillRect/>
          </a:stretch>
        </p:blipFill>
        <p:spPr>
          <a:xfrm>
            <a:off x="1951394" y="3719775"/>
            <a:ext cx="2357450" cy="1269799"/>
          </a:xfrm>
          <a:prstGeom prst="rect">
            <a:avLst/>
          </a:prstGeom>
          <a:noFill/>
          <a:ln>
            <a:noFill/>
          </a:ln>
        </p:spPr>
      </p:pic>
      <p:sp>
        <p:nvSpPr>
          <p:cNvPr id="114" name="Shape 114"/>
          <p:cNvSpPr/>
          <p:nvPr/>
        </p:nvSpPr>
        <p:spPr>
          <a:xfrm>
            <a:off x="1843780" y="3769200"/>
            <a:ext cx="2455499" cy="1220400"/>
          </a:xfrm>
          <a:prstGeom prst="roundRect">
            <a:avLst>
              <a:gd fmla="val 16667" name="adj"/>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15" name="Shape 115"/>
          <p:cNvCxnSpPr>
            <a:stCxn id="114" idx="0"/>
            <a:endCxn id="111" idx="0"/>
          </p:cNvCxnSpPr>
          <p:nvPr/>
        </p:nvCxnSpPr>
        <p:spPr>
          <a:xfrm rot="10800000">
            <a:off x="3064330" y="3006600"/>
            <a:ext cx="7200" cy="7626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5336875" y="1668150"/>
            <a:ext cx="3377575" cy="2411850"/>
          </a:xfrm>
          <a:prstGeom prst="rect">
            <a:avLst/>
          </a:prstGeom>
          <a:noFill/>
          <a:ln>
            <a:noFill/>
          </a:ln>
        </p:spPr>
      </p:pic>
      <p:sp>
        <p:nvSpPr>
          <p:cNvPr id="121" name="Shape 121"/>
          <p:cNvSpPr txBox="1"/>
          <p:nvPr/>
        </p:nvSpPr>
        <p:spPr>
          <a:xfrm>
            <a:off x="165950" y="282950"/>
            <a:ext cx="8457000" cy="6120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Multilayer + Nonlinear activation function = N</a:t>
            </a:r>
            <a:r>
              <a:rPr lang="en" sz="1800">
                <a:solidFill>
                  <a:schemeClr val="dk1"/>
                </a:solidFill>
              </a:rPr>
              <a:t>onlinear Response</a:t>
            </a:r>
          </a:p>
        </p:txBody>
      </p:sp>
      <p:grpSp>
        <p:nvGrpSpPr>
          <p:cNvPr id="122" name="Shape 122"/>
          <p:cNvGrpSpPr/>
          <p:nvPr/>
        </p:nvGrpSpPr>
        <p:grpSpPr>
          <a:xfrm>
            <a:off x="975750" y="1762875"/>
            <a:ext cx="3432125" cy="2605249"/>
            <a:chOff x="652000" y="1737675"/>
            <a:chExt cx="3432125" cy="2605249"/>
          </a:xfrm>
        </p:grpSpPr>
        <p:pic>
          <p:nvPicPr>
            <p:cNvPr id="123" name="Shape 123"/>
            <p:cNvPicPr preferRelativeResize="0"/>
            <p:nvPr/>
          </p:nvPicPr>
          <p:blipFill>
            <a:blip r:embed="rId4">
              <a:alphaModFix/>
            </a:blip>
            <a:stretch>
              <a:fillRect/>
            </a:stretch>
          </p:blipFill>
          <p:spPr>
            <a:xfrm>
              <a:off x="766400" y="1737675"/>
              <a:ext cx="3317725" cy="2551774"/>
            </a:xfrm>
            <a:prstGeom prst="rect">
              <a:avLst/>
            </a:prstGeom>
            <a:noFill/>
            <a:ln>
              <a:noFill/>
            </a:ln>
          </p:spPr>
        </p:pic>
        <p:sp>
          <p:nvSpPr>
            <p:cNvPr id="124" name="Shape 124"/>
            <p:cNvSpPr/>
            <p:nvPr/>
          </p:nvSpPr>
          <p:spPr>
            <a:xfrm>
              <a:off x="652000" y="3864725"/>
              <a:ext cx="3432000" cy="478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25" name="Shape 125"/>
          <p:cNvSpPr txBox="1"/>
          <p:nvPr/>
        </p:nvSpPr>
        <p:spPr>
          <a:xfrm>
            <a:off x="5976350" y="4700375"/>
            <a:ext cx="3000000" cy="289200"/>
          </a:xfrm>
          <a:prstGeom prst="rect">
            <a:avLst/>
          </a:prstGeom>
          <a:noFill/>
          <a:ln>
            <a:noFill/>
          </a:ln>
        </p:spPr>
        <p:txBody>
          <a:bodyPr anchorCtr="0" anchor="ctr" bIns="91425" lIns="91425" rIns="91425" tIns="91425">
            <a:noAutofit/>
          </a:bodyPr>
          <a:lstStyle/>
          <a:p>
            <a:pPr lvl="0" rtl="0" algn="r">
              <a:spcBef>
                <a:spcPts val="0"/>
              </a:spcBef>
              <a:buNone/>
            </a:pPr>
            <a:r>
              <a:rPr lang="en" sz="1200"/>
              <a:t>http://bit.ly/2c7wjZ9</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712025" y="1552750"/>
            <a:ext cx="3294530" cy="2192675"/>
          </a:xfrm>
          <a:prstGeom prst="rect">
            <a:avLst/>
          </a:prstGeom>
          <a:noFill/>
          <a:ln>
            <a:noFill/>
          </a:ln>
        </p:spPr>
      </p:pic>
      <p:pic>
        <p:nvPicPr>
          <p:cNvPr id="131" name="Shape 131"/>
          <p:cNvPicPr preferRelativeResize="0"/>
          <p:nvPr/>
        </p:nvPicPr>
        <p:blipFill>
          <a:blip r:embed="rId4">
            <a:alphaModFix/>
          </a:blip>
          <a:stretch>
            <a:fillRect/>
          </a:stretch>
        </p:blipFill>
        <p:spPr>
          <a:xfrm>
            <a:off x="4631525" y="1552749"/>
            <a:ext cx="4026700" cy="2192675"/>
          </a:xfrm>
          <a:prstGeom prst="rect">
            <a:avLst/>
          </a:prstGeom>
          <a:noFill/>
          <a:ln>
            <a:noFill/>
          </a:ln>
        </p:spPr>
      </p:pic>
      <p:sp>
        <p:nvSpPr>
          <p:cNvPr id="132" name="Shape 132"/>
          <p:cNvSpPr txBox="1"/>
          <p:nvPr/>
        </p:nvSpPr>
        <p:spPr>
          <a:xfrm>
            <a:off x="201225" y="268800"/>
            <a:ext cx="8457000" cy="5529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1"/>
                </a:solidFill>
              </a:rPr>
              <a:t>If you do it right…</a:t>
            </a:r>
          </a:p>
        </p:txBody>
      </p:sp>
      <p:sp>
        <p:nvSpPr>
          <p:cNvPr id="133" name="Shape 133"/>
          <p:cNvSpPr txBox="1"/>
          <p:nvPr/>
        </p:nvSpPr>
        <p:spPr>
          <a:xfrm>
            <a:off x="1560987" y="3991500"/>
            <a:ext cx="1596600" cy="4041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Airport safety </a:t>
            </a:r>
          </a:p>
        </p:txBody>
      </p:sp>
      <p:sp>
        <p:nvSpPr>
          <p:cNvPr id="134" name="Shape 134"/>
          <p:cNvSpPr txBox="1"/>
          <p:nvPr/>
        </p:nvSpPr>
        <p:spPr>
          <a:xfrm>
            <a:off x="5846562" y="3991500"/>
            <a:ext cx="1596600" cy="4041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rPr>
              <a:t>Cryptography</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Shape 139"/>
          <p:cNvPicPr preferRelativeResize="0"/>
          <p:nvPr/>
        </p:nvPicPr>
        <p:blipFill>
          <a:blip r:embed="rId3">
            <a:alphaModFix/>
          </a:blip>
          <a:stretch>
            <a:fillRect/>
          </a:stretch>
        </p:blipFill>
        <p:spPr>
          <a:xfrm>
            <a:off x="2416162" y="575974"/>
            <a:ext cx="4027124" cy="1356249"/>
          </a:xfrm>
          <a:prstGeom prst="rect">
            <a:avLst/>
          </a:prstGeom>
          <a:noFill/>
          <a:ln>
            <a:noFill/>
          </a:ln>
        </p:spPr>
      </p:pic>
      <p:pic>
        <p:nvPicPr>
          <p:cNvPr id="140" name="Shape 140"/>
          <p:cNvPicPr preferRelativeResize="0"/>
          <p:nvPr/>
        </p:nvPicPr>
        <p:blipFill rotWithShape="1">
          <a:blip r:embed="rId4">
            <a:alphaModFix/>
          </a:blip>
          <a:srcRect b="5910" l="4320" r="-4320" t="-5910"/>
          <a:stretch/>
        </p:blipFill>
        <p:spPr>
          <a:xfrm>
            <a:off x="2391212" y="1932224"/>
            <a:ext cx="4361560" cy="2453377"/>
          </a:xfrm>
          <a:prstGeom prst="rect">
            <a:avLst/>
          </a:prstGeom>
          <a:noFill/>
          <a:ln>
            <a:noFill/>
          </a:ln>
        </p:spPr>
      </p:pic>
      <p:sp>
        <p:nvSpPr>
          <p:cNvPr id="141" name="Shape 141"/>
          <p:cNvSpPr txBox="1"/>
          <p:nvPr/>
        </p:nvSpPr>
        <p:spPr>
          <a:xfrm>
            <a:off x="3565500" y="4481750"/>
            <a:ext cx="2013000" cy="5529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rPr>
              <a:t>Google AlphaGo</a:t>
            </a:r>
          </a:p>
        </p:txBody>
      </p:sp>
      <p:sp>
        <p:nvSpPr>
          <p:cNvPr id="142" name="Shape 142"/>
          <p:cNvSpPr txBox="1"/>
          <p:nvPr/>
        </p:nvSpPr>
        <p:spPr>
          <a:xfrm>
            <a:off x="201225" y="268800"/>
            <a:ext cx="8457000" cy="5529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1"/>
                </a:solidFill>
              </a:rPr>
              <a:t>If you do it right…</a:t>
            </a: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